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70" r:id="rId5"/>
    <p:sldId id="275" r:id="rId6"/>
    <p:sldId id="266" r:id="rId7"/>
    <p:sldId id="281" r:id="rId8"/>
    <p:sldId id="293" r:id="rId9"/>
    <p:sldId id="294" r:id="rId10"/>
    <p:sldId id="295" r:id="rId11"/>
    <p:sldId id="282" r:id="rId12"/>
    <p:sldId id="296" r:id="rId13"/>
    <p:sldId id="297" r:id="rId14"/>
    <p:sldId id="298" r:id="rId15"/>
    <p:sldId id="299" r:id="rId16"/>
    <p:sldId id="300" r:id="rId17"/>
    <p:sldId id="301" r:id="rId18"/>
    <p:sldId id="285" r:id="rId19"/>
    <p:sldId id="288" r:id="rId20"/>
    <p:sldId id="289" r:id="rId21"/>
    <p:sldId id="290" r:id="rId22"/>
    <p:sldId id="291" r:id="rId23"/>
    <p:sldId id="292"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2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3A67"/>
    <a:srgbClr val="BDA586"/>
    <a:srgbClr val="EB683E"/>
    <a:srgbClr val="41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24"/>
    <p:restoredTop sz="94694"/>
  </p:normalViewPr>
  <p:slideViewPr>
    <p:cSldViewPr snapToGrid="0" snapToObjects="1">
      <p:cViewPr varScale="1">
        <p:scale>
          <a:sx n="108" d="100"/>
          <a:sy n="108" d="100"/>
        </p:scale>
        <p:origin x="70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8D02-4595-6949-BDD5-260EDB8552C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73A182C-5459-594B-80BA-5C17AE199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1BE6717-F488-214E-8154-58BB66553D3D}"/>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5" name="Footer Placeholder 4">
            <a:extLst>
              <a:ext uri="{FF2B5EF4-FFF2-40B4-BE49-F238E27FC236}">
                <a16:creationId xmlns:a16="http://schemas.microsoft.com/office/drawing/2014/main" id="{29D483D5-C036-7842-A996-15B275DC9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171E1-FD63-494D-863E-D92B469701D0}"/>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147383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0CA3-4D1F-9744-8452-23DE4A0B43C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307222-60C0-B54A-8DD1-771C296DBF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B0BFA5-C5F2-A946-9568-32BB54EE908F}"/>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5" name="Footer Placeholder 4">
            <a:extLst>
              <a:ext uri="{FF2B5EF4-FFF2-40B4-BE49-F238E27FC236}">
                <a16:creationId xmlns:a16="http://schemas.microsoft.com/office/drawing/2014/main" id="{9F668D9E-78A4-F240-85B7-80BEBC1CB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ACA87-E546-374E-B086-B687409EEDA3}"/>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3097384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A6CF8-712A-DD4D-A763-41EDE5BB34D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0E6D3D-8497-5C48-9D2B-E4EC1BE91CF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6E490-9031-7C4C-AB6A-7F44A11678D2}"/>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5" name="Footer Placeholder 4">
            <a:extLst>
              <a:ext uri="{FF2B5EF4-FFF2-40B4-BE49-F238E27FC236}">
                <a16:creationId xmlns:a16="http://schemas.microsoft.com/office/drawing/2014/main" id="{BD141DC0-5D3B-6A4E-A697-721BC67F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75F66-34BF-6C4C-81A6-6EA9C909219D}"/>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204079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36BD-FB0C-CF4B-9015-8B19F41BE5F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F055E5-3225-DE4C-BBDF-64661488D0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29760B-76DD-C14D-8BA5-E3265E2FDD21}"/>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5" name="Footer Placeholder 4">
            <a:extLst>
              <a:ext uri="{FF2B5EF4-FFF2-40B4-BE49-F238E27FC236}">
                <a16:creationId xmlns:a16="http://schemas.microsoft.com/office/drawing/2014/main" id="{27D993CA-1DFA-D84F-8D3E-D367934EA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B3345-98A9-6044-89DE-505F4EBF5D9B}"/>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144795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A5D9-6B65-2C45-8B63-95F8E96AFAA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1D91DC3-5B82-0946-8C26-E748D5055C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849B83-EF0E-F546-BBEE-DF6154A3E0DD}"/>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5" name="Footer Placeholder 4">
            <a:extLst>
              <a:ext uri="{FF2B5EF4-FFF2-40B4-BE49-F238E27FC236}">
                <a16:creationId xmlns:a16="http://schemas.microsoft.com/office/drawing/2014/main" id="{4A447519-A85A-074C-8CB7-FC8C551B2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9EE26-B12D-5948-9C89-1ECC257D08FF}"/>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157483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458C-4D28-D747-B9CC-2B56770951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193F11-79DF-ED4D-849A-188A88FDCCC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71C0DB4-A509-9D41-9C11-4FF1D0C1465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056989D-992C-4245-9057-D3DE4CF36139}"/>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6" name="Footer Placeholder 5">
            <a:extLst>
              <a:ext uri="{FF2B5EF4-FFF2-40B4-BE49-F238E27FC236}">
                <a16:creationId xmlns:a16="http://schemas.microsoft.com/office/drawing/2014/main" id="{987EAA3A-5DF9-4A44-B72D-ACB549BF5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AB5F79-29D3-3A4A-A798-470B410C046C}"/>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3629199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06BA-98FE-C541-A3E9-2788F42FB73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C46DF2-A911-3540-8624-072B84800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CC2159-8FB2-0C47-BBA3-F37B05A7B15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7E93FF9-8BBB-A74F-BA60-C7FD5B924F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E5458FB-A17A-C249-BDD6-8794F507EC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850F543-04C2-924F-BE15-F923CCC0B337}"/>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8" name="Footer Placeholder 7">
            <a:extLst>
              <a:ext uri="{FF2B5EF4-FFF2-40B4-BE49-F238E27FC236}">
                <a16:creationId xmlns:a16="http://schemas.microsoft.com/office/drawing/2014/main" id="{245A64E9-A75C-7C45-9F44-81A2ED21A1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B80A07-9FBD-3D4D-8CD2-D004649CEF76}"/>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2905358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C7CC-55CB-FA40-8A43-A204586F62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DB96247-E229-6144-A31E-1DE5629FD0CA}"/>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4" name="Footer Placeholder 3">
            <a:extLst>
              <a:ext uri="{FF2B5EF4-FFF2-40B4-BE49-F238E27FC236}">
                <a16:creationId xmlns:a16="http://schemas.microsoft.com/office/drawing/2014/main" id="{00B6357E-1224-4B47-A361-E68FF2631A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E6EDC3-21F6-A546-83F6-57819FD1BE02}"/>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4042037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C29D6D-A0F5-1D48-8A5A-783B812C21B4}"/>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3" name="Footer Placeholder 2">
            <a:extLst>
              <a:ext uri="{FF2B5EF4-FFF2-40B4-BE49-F238E27FC236}">
                <a16:creationId xmlns:a16="http://schemas.microsoft.com/office/drawing/2014/main" id="{8168D374-15FB-1643-8CBE-8A57BBF6BD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3F49A1-826C-4548-B922-74ACE6757817}"/>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97419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F756-4B96-5443-8312-2FBA5B46CA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DA3FB1-FB50-6C44-8F85-577CFA913D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8D2BF00-7BBA-5743-8C3C-82E0C7B69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D2B32A-1EE0-D849-98D1-DBED971E0747}"/>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6" name="Footer Placeholder 5">
            <a:extLst>
              <a:ext uri="{FF2B5EF4-FFF2-40B4-BE49-F238E27FC236}">
                <a16:creationId xmlns:a16="http://schemas.microsoft.com/office/drawing/2014/main" id="{4192D072-C3DA-8B4D-A8DF-2E3B11E10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8A548-9AFB-2945-8F59-D46EDDE0C944}"/>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322326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D9A8-E66E-7641-951D-3B36957E8C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7E2DDA0-641B-2A4F-9C46-1A21A26D7A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C245D058-71A3-B649-B99C-93EED7F18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ED27BE-0B69-9446-9AA8-23E07BCD48E3}"/>
              </a:ext>
            </a:extLst>
          </p:cNvPr>
          <p:cNvSpPr>
            <a:spLocks noGrp="1"/>
          </p:cNvSpPr>
          <p:nvPr>
            <p:ph type="dt" sz="half" idx="10"/>
          </p:nvPr>
        </p:nvSpPr>
        <p:spPr/>
        <p:txBody>
          <a:bodyPr/>
          <a:lstStyle/>
          <a:p>
            <a:fld id="{C802F731-1ED1-7C48-ADC7-922EBB8DAF3B}" type="datetimeFigureOut">
              <a:rPr lang="en-US" smtClean="0"/>
              <a:t>9/6/2024</a:t>
            </a:fld>
            <a:endParaRPr lang="en-US"/>
          </a:p>
        </p:txBody>
      </p:sp>
      <p:sp>
        <p:nvSpPr>
          <p:cNvPr id="6" name="Footer Placeholder 5">
            <a:extLst>
              <a:ext uri="{FF2B5EF4-FFF2-40B4-BE49-F238E27FC236}">
                <a16:creationId xmlns:a16="http://schemas.microsoft.com/office/drawing/2014/main" id="{64746A79-419D-3548-9B66-B9030DA536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A94ACE-938C-E945-81F8-6EC0F87071C1}"/>
              </a:ext>
            </a:extLst>
          </p:cNvPr>
          <p:cNvSpPr>
            <a:spLocks noGrp="1"/>
          </p:cNvSpPr>
          <p:nvPr>
            <p:ph type="sldNum" sz="quarter" idx="12"/>
          </p:nvPr>
        </p:nvSpPr>
        <p:spPr/>
        <p:txBody>
          <a:bodyPr/>
          <a:lstStyle/>
          <a:p>
            <a:fld id="{9367237D-3C1F-0446-A460-06BD7B3F7C98}" type="slidenum">
              <a:rPr lang="en-US" smtClean="0"/>
              <a:t>‹#›</a:t>
            </a:fld>
            <a:endParaRPr lang="en-US"/>
          </a:p>
        </p:txBody>
      </p:sp>
    </p:spTree>
    <p:extLst>
      <p:ext uri="{BB962C8B-B14F-4D97-AF65-F5344CB8AC3E}">
        <p14:creationId xmlns:p14="http://schemas.microsoft.com/office/powerpoint/2010/main" val="335286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3F2806-E0F3-8E41-91D7-6447CA2968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5A40F5-A990-734F-8E75-2AF718B48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A0E6A3-9A3A-934E-98E2-A7C6BA0D5E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02F731-1ED1-7C48-ADC7-922EBB8DAF3B}" type="datetimeFigureOut">
              <a:rPr lang="en-US" smtClean="0"/>
              <a:t>9/6/2024</a:t>
            </a:fld>
            <a:endParaRPr lang="en-US"/>
          </a:p>
        </p:txBody>
      </p:sp>
      <p:sp>
        <p:nvSpPr>
          <p:cNvPr id="5" name="Footer Placeholder 4">
            <a:extLst>
              <a:ext uri="{FF2B5EF4-FFF2-40B4-BE49-F238E27FC236}">
                <a16:creationId xmlns:a16="http://schemas.microsoft.com/office/drawing/2014/main" id="{25E86051-F568-9543-AFFF-CFCBB9CA5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E73B62-C78A-6546-B490-8F825D9EA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7237D-3C1F-0446-A460-06BD7B3F7C98}" type="slidenum">
              <a:rPr lang="en-US" smtClean="0"/>
              <a:t>‹#›</a:t>
            </a:fld>
            <a:endParaRPr lang="en-US"/>
          </a:p>
        </p:txBody>
      </p:sp>
    </p:spTree>
    <p:extLst>
      <p:ext uri="{BB962C8B-B14F-4D97-AF65-F5344CB8AC3E}">
        <p14:creationId xmlns:p14="http://schemas.microsoft.com/office/powerpoint/2010/main" val="3434952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markstg.com/passenger-transport-lincolnshir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lincoln.gov.uk/parking-3/car-parks-parking-lincoln/1"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visitlincoln.com/about-lincoln/accessible-lincoln/accessible-city-breaks/"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www.visitlincoln.com/about-lincoln/accessible-lincoln/travel/" TargetMode="External"/><Relationship Id="rId4" Type="http://schemas.openxmlformats.org/officeDocument/2006/relationships/hyperlink" Target="https://www.visitlincoln.com/about-lincoln/accessible-lincoln/explore/"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Ruth.creasey@lincolncathedra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18240B-0C38-014C-B376-33E748F8ED57}"/>
              </a:ext>
            </a:extLst>
          </p:cNvPr>
          <p:cNvPicPr>
            <a:picLocks noChangeAspect="1"/>
          </p:cNvPicPr>
          <p:nvPr/>
        </p:nvPicPr>
        <p:blipFill>
          <a:blip r:embed="rId2"/>
          <a:srcRect/>
          <a:stretch/>
        </p:blipFill>
        <p:spPr>
          <a:xfrm>
            <a:off x="2843380" y="0"/>
            <a:ext cx="10471501" cy="6975775"/>
          </a:xfrm>
          <a:prstGeom prst="rect">
            <a:avLst/>
          </a:prstGeom>
        </p:spPr>
      </p:pic>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6" name="Picture 5" descr="Background pattern&#10;&#10;Description automatically generated">
            <a:extLst>
              <a:ext uri="{FF2B5EF4-FFF2-40B4-BE49-F238E27FC236}">
                <a16:creationId xmlns:a16="http://schemas.microsoft.com/office/drawing/2014/main" id="{40DD714D-36E0-DC44-BEE5-31C2DF969013}"/>
              </a:ext>
            </a:extLst>
          </p:cNvPr>
          <p:cNvPicPr>
            <a:picLocks noChangeAspect="1"/>
          </p:cNvPicPr>
          <p:nvPr/>
        </p:nvPicPr>
        <p:blipFill>
          <a:blip r:embed="rId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1759284"/>
            <a:ext cx="5357142" cy="2000548"/>
          </a:xfrm>
          <a:prstGeom prst="rect">
            <a:avLst/>
          </a:prstGeom>
          <a:noFill/>
        </p:spPr>
        <p:txBody>
          <a:bodyPr wrap="square" rtlCol="0" anchor="ctr">
            <a:spAutoFit/>
          </a:bodyPr>
          <a:lstStyle/>
          <a:p>
            <a:r>
              <a:rPr lang="en-GB" sz="1200" dirty="0">
                <a:solidFill>
                  <a:srgbClr val="BDA586"/>
                </a:solidFill>
                <a:latin typeface="GOTHAM-MEDIUM" panose="02000504050000020004" pitchFamily="2" charset="0"/>
              </a:rPr>
              <a:t>LINCOLN CATHEDRAL</a:t>
            </a:r>
          </a:p>
          <a:p>
            <a:endParaRPr lang="en-GB" sz="1600" dirty="0">
              <a:solidFill>
                <a:srgbClr val="BDA586"/>
              </a:solidFill>
              <a:latin typeface="GOTHAM-MEDIUM" panose="02000504050000020004" pitchFamily="2" charset="0"/>
            </a:endParaRPr>
          </a:p>
          <a:p>
            <a:r>
              <a:rPr lang="en-GB" sz="4000" b="1" dirty="0">
                <a:solidFill>
                  <a:schemeClr val="bg1"/>
                </a:solidFill>
                <a:latin typeface="Trajan Pro 3 Semibold" panose="02020502050503020301" pitchFamily="18" charset="0"/>
              </a:rPr>
              <a:t>Accessibility Guide</a:t>
            </a:r>
          </a:p>
          <a:p>
            <a:r>
              <a:rPr lang="en-GB" sz="1600" b="1" dirty="0">
                <a:solidFill>
                  <a:schemeClr val="bg1"/>
                </a:solidFill>
                <a:latin typeface="Trajan Pro 3 Semibold" panose="02020502050503020301" pitchFamily="18" charset="0"/>
              </a:rPr>
              <a:t>Updated Aug 2024 </a:t>
            </a:r>
          </a:p>
          <a:p>
            <a:endParaRPr lang="en-GB" sz="40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392969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459668"/>
            <a:ext cx="10682062" cy="5695662"/>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TRAVELLING TO LINCOLN CATHEDRAL </a:t>
            </a:r>
          </a:p>
          <a:p>
            <a:endParaRPr lang="en-GB" sz="2000" dirty="0">
              <a:solidFill>
                <a:srgbClr val="BDA586"/>
              </a:solidFill>
              <a:latin typeface="GOTHAM-MEDIUM" panose="02000504050000020004" pitchFamily="2" charset="0"/>
            </a:endParaRPr>
          </a:p>
          <a:p>
            <a:r>
              <a:rPr lang="en-GB" sz="2000" dirty="0">
                <a:solidFill>
                  <a:srgbClr val="BDA586"/>
                </a:solidFill>
                <a:latin typeface="GOTHAM-MEDIUM" panose="02000504050000020004" pitchFamily="2" charset="0"/>
              </a:rPr>
              <a:t>TRAVELLING BY TRAIN</a:t>
            </a:r>
          </a:p>
          <a:p>
            <a:endParaRPr lang="en-GB" sz="1600" dirty="0">
              <a:solidFill>
                <a:schemeClr val="bg1"/>
              </a:solidFill>
              <a:latin typeface="GOTHAM-BOOK" panose="02000504050000020004" pitchFamily="2" charset="0"/>
            </a:endParaRPr>
          </a:p>
          <a:p>
            <a:pPr>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The nearest train station is Lincoln Central, located 0.9miles from Lincoln Cathedral. The station is operated by East Midland Trains.</a:t>
            </a:r>
          </a:p>
          <a:p>
            <a:pPr algn="just">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The station is fully accessible for wheelchair users with ramps for train access and lifts between platforms.</a:t>
            </a:r>
          </a:p>
          <a:p>
            <a:pPr algn="just">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There are visual and audible announcements at the station</a:t>
            </a:r>
          </a:p>
          <a:p>
            <a:pPr algn="just">
              <a:lnSpc>
                <a:spcPct val="107000"/>
              </a:lnSpc>
              <a:spcAft>
                <a:spcPts val="800"/>
              </a:spcAft>
            </a:pPr>
            <a:r>
              <a:rPr lang="en-GB" sz="1600" dirty="0">
                <a:solidFill>
                  <a:schemeClr val="bg1"/>
                </a:solidFill>
                <a:latin typeface="GOTHAM-BOOK" panose="02000504050000020004" pitchFamily="2" charset="0"/>
              </a:rPr>
              <a:t> </a:t>
            </a:r>
          </a:p>
          <a:p>
            <a:pPr algn="just">
              <a:lnSpc>
                <a:spcPct val="107000"/>
              </a:lnSpc>
              <a:spcAft>
                <a:spcPts val="800"/>
              </a:spcAft>
            </a:pPr>
            <a:r>
              <a:rPr lang="en-GB" sz="1600" dirty="0">
                <a:solidFill>
                  <a:schemeClr val="bg1"/>
                </a:solidFill>
                <a:latin typeface="GOTHAM-BOOK" panose="02000504050000020004" pitchFamily="2" charset="0"/>
              </a:rPr>
              <a:t>All taxis at Lincoln Central are wheelchair accessible</a:t>
            </a:r>
          </a:p>
          <a:p>
            <a:pPr algn="just">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 </a:t>
            </a: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3911742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723137"/>
            <a:ext cx="10682062" cy="5168723"/>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TRAVELLING TO LINCOLN CATHEDRAL </a:t>
            </a:r>
          </a:p>
          <a:p>
            <a:endParaRPr lang="en-GB" sz="2000" dirty="0">
              <a:solidFill>
                <a:srgbClr val="BDA586"/>
              </a:solidFill>
              <a:latin typeface="GOTHAM-MEDIUM" panose="02000504050000020004" pitchFamily="2" charset="0"/>
            </a:endParaRPr>
          </a:p>
          <a:p>
            <a:r>
              <a:rPr lang="en-GB" sz="2000" dirty="0">
                <a:solidFill>
                  <a:srgbClr val="BDA586"/>
                </a:solidFill>
                <a:latin typeface="GOTHAM-MEDIUM" panose="02000504050000020004" pitchFamily="2" charset="0"/>
              </a:rPr>
              <a:t>TRAVELLING BY TAXI</a:t>
            </a:r>
          </a:p>
          <a:p>
            <a:endParaRPr lang="en-GB" sz="1600" dirty="0">
              <a:solidFill>
                <a:schemeClr val="bg1"/>
              </a:solidFill>
              <a:latin typeface="GOTHAM-BOOK" panose="02000504050000020004" pitchFamily="2" charset="0"/>
            </a:endParaRPr>
          </a:p>
          <a:p>
            <a:pPr>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Lincoln has several taxi operators within the city.</a:t>
            </a:r>
          </a:p>
          <a:p>
            <a:pPr algn="just">
              <a:lnSpc>
                <a:spcPct val="107000"/>
              </a:lnSpc>
              <a:spcAft>
                <a:spcPts val="800"/>
              </a:spcAft>
            </a:pPr>
            <a:r>
              <a:rPr lang="en-GB" sz="1600" dirty="0">
                <a:solidFill>
                  <a:schemeClr val="bg1"/>
                </a:solidFill>
                <a:latin typeface="GOTHAM-BOOK" panose="02000504050000020004" pitchFamily="2" charset="0"/>
              </a:rPr>
              <a:t>To guarantee availability of accessible vehicles, pre-booking is essential. </a:t>
            </a:r>
          </a:p>
          <a:p>
            <a:pPr algn="just">
              <a:lnSpc>
                <a:spcPct val="107000"/>
              </a:lnSpc>
              <a:spcAft>
                <a:spcPts val="800"/>
              </a:spcAft>
            </a:pPr>
            <a:r>
              <a:rPr lang="en-GB" sz="1600" dirty="0">
                <a:solidFill>
                  <a:schemeClr val="bg1"/>
                </a:solidFill>
                <a:latin typeface="GOTHAM-BOOK" panose="02000504050000020004" pitchFamily="2" charset="0"/>
              </a:rPr>
              <a:t> </a:t>
            </a:r>
          </a:p>
          <a:p>
            <a:pPr algn="just">
              <a:lnSpc>
                <a:spcPct val="107000"/>
              </a:lnSpc>
              <a:spcAft>
                <a:spcPts val="800"/>
              </a:spcAft>
            </a:pPr>
            <a:r>
              <a:rPr lang="en-GB" sz="1600" dirty="0">
                <a:solidFill>
                  <a:schemeClr val="bg1"/>
                </a:solidFill>
                <a:latin typeface="GOTHAM-BOOK" panose="02000504050000020004" pitchFamily="2" charset="0"/>
              </a:rPr>
              <a:t>Handsome Cabs - 01522 545352</a:t>
            </a:r>
          </a:p>
          <a:p>
            <a:pPr algn="just">
              <a:lnSpc>
                <a:spcPct val="107000"/>
              </a:lnSpc>
              <a:spcAft>
                <a:spcPts val="800"/>
              </a:spcAft>
            </a:pPr>
            <a:r>
              <a:rPr lang="en-GB" sz="1600" dirty="0">
                <a:solidFill>
                  <a:schemeClr val="bg1"/>
                </a:solidFill>
                <a:latin typeface="GOTHAM-BOOK" panose="02000504050000020004" pitchFamily="2" charset="0"/>
              </a:rPr>
              <a:t>Marks Passenger Services – 01522 793 816 </a:t>
            </a:r>
          </a:p>
          <a:p>
            <a:pPr algn="just">
              <a:lnSpc>
                <a:spcPct val="107000"/>
              </a:lnSpc>
              <a:spcAft>
                <a:spcPts val="800"/>
              </a:spcAft>
            </a:pPr>
            <a:r>
              <a:rPr lang="en-GB" sz="1600" dirty="0">
                <a:solidFill>
                  <a:schemeClr val="bg1"/>
                </a:solidFill>
                <a:latin typeface="GOTHAM-BOOK" panose="02000504050000020004" pitchFamily="2" charset="0"/>
                <a:hlinkClick r:id="rId3">
                  <a:extLst>
                    <a:ext uri="{A12FA001-AC4F-418D-AE19-62706E023703}">
                      <ahyp:hlinkClr xmlns:ahyp="http://schemas.microsoft.com/office/drawing/2018/hyperlinkcolor" val="tx"/>
                    </a:ext>
                  </a:extLst>
                </a:hlinkClick>
              </a:rPr>
              <a:t>https://markstg.com/passenger-transport-lincolnshire/</a:t>
            </a:r>
            <a:endParaRPr lang="en-GB" sz="1600" dirty="0">
              <a:solidFill>
                <a:schemeClr val="bg1"/>
              </a:solidFill>
              <a:latin typeface="GOTHAM-BOOK" panose="02000504050000020004" pitchFamily="2" charset="0"/>
            </a:endParaRPr>
          </a:p>
          <a:p>
            <a:pPr algn="just">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 </a:t>
            </a: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323102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693994"/>
            <a:ext cx="10682062" cy="5227008"/>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TRAVELLING TO LINCOLN CATHEDRAL </a:t>
            </a:r>
          </a:p>
          <a:p>
            <a:endParaRPr lang="en-GB" sz="2000" dirty="0">
              <a:solidFill>
                <a:srgbClr val="BDA586"/>
              </a:solidFill>
              <a:latin typeface="GOTHAM-MEDIUM" panose="02000504050000020004" pitchFamily="2" charset="0"/>
            </a:endParaRPr>
          </a:p>
          <a:p>
            <a:r>
              <a:rPr lang="en-GB" sz="2000" dirty="0">
                <a:solidFill>
                  <a:srgbClr val="BDA586"/>
                </a:solidFill>
                <a:latin typeface="GOTHAM-MEDIUM" panose="02000504050000020004" pitchFamily="2" charset="0"/>
              </a:rPr>
              <a:t>TRAVELLING BY PUBLIC TRANSPORT</a:t>
            </a:r>
          </a:p>
          <a:p>
            <a:endParaRPr lang="en-GB" sz="1600" dirty="0">
              <a:solidFill>
                <a:schemeClr val="bg1"/>
              </a:solidFill>
              <a:latin typeface="GOTHAM-BOOK" panose="02000504050000020004" pitchFamily="2" charset="0"/>
            </a:endParaRPr>
          </a:p>
          <a:p>
            <a:pPr>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Most Stagecoach buses and all PC Coach buses are wheelchair accessible and operate throughout the city centre. </a:t>
            </a:r>
          </a:p>
          <a:p>
            <a:pPr algn="just">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The Park &amp; Ride service is also accessible, and. runs Monday to Saturday from 7am to 6.20pm (8am on Saturdays).</a:t>
            </a:r>
          </a:p>
          <a:p>
            <a:pPr algn="just">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The Lincoln open-top tour bus is accessible and runs March to October. The tour bus operates a live audible commentary.  </a:t>
            </a:r>
          </a:p>
          <a:p>
            <a:pPr algn="just">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Both the Park &amp; Ride and tour bus stop outside the cathedral.</a:t>
            </a: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765954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906167"/>
            <a:ext cx="10682062" cy="4802661"/>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TRAVELLING TO LINCOLN CATHEDRAL </a:t>
            </a:r>
          </a:p>
          <a:p>
            <a:endParaRPr lang="en-GB" sz="2000" dirty="0">
              <a:solidFill>
                <a:srgbClr val="BDA586"/>
              </a:solidFill>
              <a:latin typeface="GOTHAM-MEDIUM" panose="02000504050000020004" pitchFamily="2" charset="0"/>
            </a:endParaRPr>
          </a:p>
          <a:p>
            <a:r>
              <a:rPr lang="en-GB" sz="2000" dirty="0">
                <a:solidFill>
                  <a:srgbClr val="BDA586"/>
                </a:solidFill>
                <a:latin typeface="GOTHAM-MEDIUM" panose="02000504050000020004" pitchFamily="2" charset="0"/>
              </a:rPr>
              <a:t>CAR PARKING</a:t>
            </a:r>
          </a:p>
          <a:p>
            <a:endParaRPr lang="en-GB" sz="1600" dirty="0">
              <a:solidFill>
                <a:schemeClr val="bg1"/>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Lincoln City Council car parks allow all Blue Badge holders one additional free hour parking for every hour purchased. </a:t>
            </a:r>
          </a:p>
          <a:p>
            <a:pPr algn="just">
              <a:lnSpc>
                <a:spcPct val="107000"/>
              </a:lnSpc>
              <a:spcAft>
                <a:spcPts val="800"/>
              </a:spcAft>
            </a:pPr>
            <a:r>
              <a:rPr lang="en-GB" sz="1600" dirty="0">
                <a:solidFill>
                  <a:schemeClr val="bg1"/>
                </a:solidFill>
                <a:latin typeface="GOTHAM-BOOK" panose="02000504050000020004" pitchFamily="2" charset="0"/>
              </a:rPr>
              <a:t>There are several on-street zones for Blue Badge holders around the city and cathedral quarter.</a:t>
            </a:r>
          </a:p>
          <a:p>
            <a:pPr algn="just">
              <a:lnSpc>
                <a:spcPct val="107000"/>
              </a:lnSpc>
              <a:spcAft>
                <a:spcPts val="800"/>
              </a:spcAft>
            </a:pPr>
            <a:r>
              <a:rPr lang="en-GB" sz="1600" dirty="0">
                <a:solidFill>
                  <a:schemeClr val="bg1"/>
                </a:solidFill>
                <a:latin typeface="GOTHAM-BOOK" panose="02000504050000020004" pitchFamily="2" charset="0"/>
              </a:rPr>
              <a:t>The nearest car park to the cathedral with accessible spaces is:</a:t>
            </a:r>
          </a:p>
          <a:p>
            <a:pPr algn="just">
              <a:lnSpc>
                <a:spcPct val="107000"/>
              </a:lnSpc>
              <a:spcAft>
                <a:spcPts val="800"/>
              </a:spcAft>
            </a:pPr>
            <a:r>
              <a:rPr lang="en-GB" sz="1600" dirty="0">
                <a:solidFill>
                  <a:schemeClr val="bg1"/>
                </a:solidFill>
                <a:latin typeface="GOTHAM-BOOK" panose="02000504050000020004" pitchFamily="2" charset="0"/>
              </a:rPr>
              <a:t> </a:t>
            </a:r>
          </a:p>
          <a:p>
            <a:pPr marL="342900" lvl="0" indent="-342900" algn="just">
              <a:lnSpc>
                <a:spcPct val="107000"/>
              </a:lnSpc>
              <a:spcAft>
                <a:spcPts val="800"/>
              </a:spcAft>
              <a:buFont typeface="Symbol" pitchFamily="2" charset="2"/>
              <a:buChar char="·"/>
            </a:pPr>
            <a:r>
              <a:rPr lang="en-GB" sz="1600" dirty="0">
                <a:solidFill>
                  <a:schemeClr val="bg1"/>
                </a:solidFill>
                <a:latin typeface="GOTHAM-BOOK" panose="02000504050000020004" pitchFamily="2" charset="0"/>
              </a:rPr>
              <a:t>Westgate 1 &amp; 3 - LN1 3BG</a:t>
            </a:r>
          </a:p>
          <a:p>
            <a:pPr algn="just">
              <a:lnSpc>
                <a:spcPct val="107000"/>
              </a:lnSpc>
              <a:spcAft>
                <a:spcPts val="800"/>
              </a:spcAft>
            </a:pPr>
            <a:r>
              <a:rPr lang="en-GB" sz="1600" dirty="0">
                <a:solidFill>
                  <a:schemeClr val="bg1"/>
                </a:solidFill>
                <a:latin typeface="GOTHAM-BOOK" panose="02000504050000020004" pitchFamily="2" charset="0"/>
              </a:rPr>
              <a:t> </a:t>
            </a:r>
          </a:p>
          <a:p>
            <a:pPr algn="just">
              <a:lnSpc>
                <a:spcPct val="107000"/>
              </a:lnSpc>
              <a:spcAft>
                <a:spcPts val="800"/>
              </a:spcAft>
            </a:pPr>
            <a:r>
              <a:rPr lang="en-GB" sz="1600" dirty="0">
                <a:solidFill>
                  <a:schemeClr val="bg1"/>
                </a:solidFill>
                <a:latin typeface="GOTHAM-BOOK" panose="02000504050000020004" pitchFamily="2" charset="0"/>
              </a:rPr>
              <a:t>There are many other accessible car parks in Lincoln.  Please visit the Lincoln City Council website for further details: </a:t>
            </a:r>
          </a:p>
          <a:p>
            <a:pPr algn="just">
              <a:lnSpc>
                <a:spcPct val="107000"/>
              </a:lnSpc>
              <a:spcAft>
                <a:spcPts val="800"/>
              </a:spcAft>
            </a:pPr>
            <a:r>
              <a:rPr lang="en-GB" sz="1600" dirty="0">
                <a:solidFill>
                  <a:schemeClr val="bg1"/>
                </a:solidFill>
                <a:latin typeface="GOTHAM-BOOK" panose="02000504050000020004" pitchFamily="2" charset="0"/>
                <a:hlinkClick r:id="rId3">
                  <a:extLst>
                    <a:ext uri="{A12FA001-AC4F-418D-AE19-62706E023703}">
                      <ahyp:hlinkClr xmlns:ahyp="http://schemas.microsoft.com/office/drawing/2018/hyperlinkcolor" val="tx"/>
                    </a:ext>
                  </a:extLst>
                </a:hlinkClick>
              </a:rPr>
              <a:t>Lincoln City Council Car Parks</a:t>
            </a:r>
            <a:endParaRPr lang="en-GB" sz="1600" dirty="0">
              <a:solidFill>
                <a:schemeClr val="bg1"/>
              </a:solidFill>
              <a:latin typeface="GOTHAM-BOOK" panose="02000504050000020004" pitchFamily="2" charset="0"/>
            </a:endParaRPr>
          </a:p>
          <a:p>
            <a:pPr>
              <a:lnSpc>
                <a:spcPct val="107000"/>
              </a:lnSpc>
              <a:spcAft>
                <a:spcPts val="800"/>
              </a:spcAft>
            </a:pPr>
            <a:endParaRPr lang="en-GB" sz="1600" dirty="0">
              <a:solidFill>
                <a:schemeClr val="bg1"/>
              </a:solidFill>
              <a:latin typeface="GOTHAM-BOOK" panose="02000504050000020004" pitchFamily="2" charset="0"/>
            </a:endParaRP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788558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685369"/>
            <a:ext cx="10682062" cy="5244256"/>
          </a:xfrm>
          <a:prstGeom prst="rect">
            <a:avLst/>
          </a:prstGeom>
          <a:noFill/>
        </p:spPr>
        <p:txBody>
          <a:bodyPr wrap="square" rtlCol="0" anchor="ctr">
            <a:spAutoFit/>
          </a:bodyPr>
          <a:lstStyle/>
          <a:p>
            <a:endParaRPr lang="en-GB" sz="2000" dirty="0">
              <a:solidFill>
                <a:srgbClr val="BDA586"/>
              </a:solidFill>
              <a:latin typeface="GOTHAM-MEDIUM" panose="02000504050000020004" pitchFamily="2" charset="0"/>
            </a:endParaRPr>
          </a:p>
          <a:p>
            <a:r>
              <a:rPr lang="en-GB" sz="2000" dirty="0">
                <a:solidFill>
                  <a:srgbClr val="BDA586"/>
                </a:solidFill>
                <a:latin typeface="GOTHAM-MEDIUM" panose="02000504050000020004" pitchFamily="2" charset="0"/>
              </a:rPr>
              <a:t>EXPLORING LINCOLN CITY CENTRE</a:t>
            </a:r>
            <a:endParaRPr lang="en-GB" sz="1600" dirty="0">
              <a:solidFill>
                <a:schemeClr val="bg1"/>
              </a:solidFill>
              <a:latin typeface="GOTHAM-BOOK" panose="02000504050000020004" pitchFamily="2" charset="0"/>
            </a:endParaRPr>
          </a:p>
          <a:p>
            <a:pPr>
              <a:lnSpc>
                <a:spcPct val="107000"/>
              </a:lnSpc>
              <a:spcAft>
                <a:spcPts val="800"/>
              </a:spcAft>
            </a:pPr>
            <a:endParaRPr lang="en-GB" sz="1600" dirty="0">
              <a:solidFill>
                <a:schemeClr val="tx1">
                  <a:lumMod val="65000"/>
                  <a:lumOff val="35000"/>
                </a:schemeClr>
              </a:solidFill>
              <a:latin typeface="GOTHAM-BOOK"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You can find out more about accessible breaks in Lincoln by visiting the Visit Lincoln website: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hlinkClick r:id="rId3">
                  <a:extLst>
                    <a:ext uri="{A12FA001-AC4F-418D-AE19-62706E023703}">
                      <ahyp:hlinkClr xmlns:ahyp="http://schemas.microsoft.com/office/drawing/2018/hyperlinkcolor" val="tx"/>
                    </a:ext>
                  </a:extLst>
                </a:hlinkClick>
              </a:rPr>
              <a:t>Accessible City Breaks</a:t>
            </a: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hlinkClick r:id="rId4">
                  <a:extLst>
                    <a:ext uri="{A12FA001-AC4F-418D-AE19-62706E023703}">
                      <ahyp:hlinkClr xmlns:ahyp="http://schemas.microsoft.com/office/drawing/2018/hyperlinkcolor" val="tx"/>
                    </a:ext>
                  </a:extLst>
                </a:hlinkClick>
              </a:rPr>
              <a:t>Exploring Lincoln</a:t>
            </a: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hlinkClick r:id="rId5">
                  <a:extLst>
                    <a:ext uri="{A12FA001-AC4F-418D-AE19-62706E023703}">
                      <ahyp:hlinkClr xmlns:ahyp="http://schemas.microsoft.com/office/drawing/2018/hyperlinkcolor" val="tx"/>
                    </a:ext>
                  </a:extLst>
                </a:hlinkClick>
              </a:rPr>
              <a:t>Accessible travel</a:t>
            </a:r>
            <a:endParaRPr lang="en-GB" sz="1600" dirty="0">
              <a:solidFill>
                <a:schemeClr val="bg1"/>
              </a:solidFill>
              <a:latin typeface="GOTHAM-BOOK" panose="02000504050000020004" pitchFamily="2" charset="0"/>
            </a:endParaRPr>
          </a:p>
          <a:p>
            <a:pPr marL="342900" indent="-342900">
              <a:lnSpc>
                <a:spcPct val="107000"/>
              </a:lnSpc>
              <a:spcAft>
                <a:spcPts val="800"/>
              </a:spcAft>
              <a:buFont typeface="Symbol" pitchFamily="2" charset="2"/>
              <a:buChar char="·"/>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Please note: Steep Hill, which connects the city centre with the cathedral quarter is not accessible for those with mobility needs or wheelchair users. This is due to the cobbled ground and steep incline.</a:t>
            </a:r>
          </a:p>
          <a:p>
            <a:pPr algn="just">
              <a:lnSpc>
                <a:spcPct val="107000"/>
              </a:lnSpc>
              <a:spcAft>
                <a:spcPts val="800"/>
              </a:spcAft>
            </a:pPr>
            <a:endParaRPr lang="en-GB" sz="1600" dirty="0">
              <a:solidFill>
                <a:schemeClr val="bg1"/>
              </a:solidFill>
              <a:latin typeface="GOTHAM-BOOK" panose="02000504050000020004" pitchFamily="2" charset="0"/>
            </a:endParaRPr>
          </a:p>
          <a:p>
            <a:pPr algn="just">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 </a:t>
            </a: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220681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ilding, stone&#10;&#10;Description automatically generated">
            <a:extLst>
              <a:ext uri="{FF2B5EF4-FFF2-40B4-BE49-F238E27FC236}">
                <a16:creationId xmlns:a16="http://schemas.microsoft.com/office/drawing/2014/main" id="{729991E2-F67B-9241-A9CE-FCF0D1008C2D}"/>
              </a:ext>
            </a:extLst>
          </p:cNvPr>
          <p:cNvPicPr>
            <a:picLocks noChangeAspect="1"/>
          </p:cNvPicPr>
          <p:nvPr/>
        </p:nvPicPr>
        <p:blipFill rotWithShape="1">
          <a:blip r:embed="rId2">
            <a:alphaModFix amt="50000"/>
          </a:blip>
          <a:srcRect t="4602" r="-1" b="11106"/>
          <a:stretch/>
        </p:blipFill>
        <p:spPr>
          <a:xfrm>
            <a:off x="20" y="10"/>
            <a:ext cx="12188930" cy="6857990"/>
          </a:xfrm>
          <a:prstGeom prst="rect">
            <a:avLst/>
          </a:prstGeom>
        </p:spPr>
      </p:pic>
      <p:sp>
        <p:nvSpPr>
          <p:cNvPr id="6" name="TextBox 5">
            <a:extLst>
              <a:ext uri="{FF2B5EF4-FFF2-40B4-BE49-F238E27FC236}">
                <a16:creationId xmlns:a16="http://schemas.microsoft.com/office/drawing/2014/main" id="{CB6534EA-7F9B-574B-BA05-7F962FCDDDF0}"/>
              </a:ext>
            </a:extLst>
          </p:cNvPr>
          <p:cNvSpPr txBox="1"/>
          <p:nvPr/>
        </p:nvSpPr>
        <p:spPr>
          <a:xfrm>
            <a:off x="1524000" y="1122363"/>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GOTHAM-MEDIUM" panose="02000604040000020004" pitchFamily="2" charset="0"/>
                <a:ea typeface="+mj-ea"/>
                <a:cs typeface="+mj-cs"/>
              </a:rPr>
              <a:t>EXPLORING LINCOLN CATHEDRAL</a:t>
            </a: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41388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902933"/>
            <a:ext cx="5970988" cy="4809137"/>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ARRIVAL</a:t>
            </a:r>
          </a:p>
          <a:p>
            <a:endParaRPr lang="en-GB" sz="1200" dirty="0">
              <a:solidFill>
                <a:srgbClr val="BDA586"/>
              </a:solidFill>
              <a:latin typeface="GOTHAM-MEDIUM" panose="02000504050000020004" pitchFamily="2" charset="0"/>
            </a:endParaRP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bg1"/>
                </a:solidFill>
                <a:latin typeface="GOTHAM-BOOK" panose="02000504050000020004" pitchFamily="2" charset="0"/>
              </a:rPr>
              <a:t>There is level access from Minster Yard to the main entrance. Minster Yard is predominantly cobbled.</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The entrance doorway is narrow. Should you require wider access, please contact a member of staff, by calling 01522 561600 or by visiting the welcome desk. They will be able to assist by offering an alternative entrance. </a:t>
            </a:r>
          </a:p>
          <a:p>
            <a:pPr>
              <a:lnSpc>
                <a:spcPct val="107000"/>
              </a:lnSpc>
              <a:spcAft>
                <a:spcPts val="800"/>
              </a:spcAft>
            </a:pPr>
            <a:r>
              <a:rPr lang="en-GB" sz="1600" dirty="0">
                <a:solidFill>
                  <a:schemeClr val="bg1"/>
                </a:solidFill>
                <a:latin typeface="GOTHAM-BOOK" panose="02000504050000020004" pitchFamily="2" charset="0"/>
              </a:rPr>
              <a:t>Upon entry, automatic glass doors open towards you, providing access into the cathedral. </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758" r="16758"/>
          <a:stretch/>
        </p:blipFill>
        <p:spPr>
          <a:xfrm rot="180000">
            <a:off x="6995840" y="1427018"/>
            <a:ext cx="4174235" cy="4178684"/>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3773413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999657"/>
            <a:ext cx="5970988" cy="4615687"/>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WELCOME DESK</a:t>
            </a:r>
          </a:p>
          <a:p>
            <a:endParaRPr lang="en-GB" sz="1200" dirty="0">
              <a:solidFill>
                <a:srgbClr val="BDA586"/>
              </a:solidFill>
              <a:latin typeface="GOTHAM-MEDIUM" panose="02000504050000020004" pitchFamily="2" charset="0"/>
            </a:endParaRP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bg1"/>
                </a:solidFill>
                <a:latin typeface="GOTHAM-BOOK" panose="02000504050000020004" pitchFamily="2" charset="0"/>
              </a:rPr>
              <a:t>Information leaflets are available in a number of languages and in large print.</a:t>
            </a:r>
          </a:p>
          <a:p>
            <a:pPr>
              <a:lnSpc>
                <a:spcPct val="107000"/>
              </a:lnSpc>
              <a:spcAft>
                <a:spcPts val="800"/>
              </a:spcAft>
            </a:pPr>
            <a:r>
              <a:rPr lang="en-GB" sz="1600" dirty="0">
                <a:solidFill>
                  <a:schemeClr val="bg1"/>
                </a:solidFill>
                <a:latin typeface="GOTHAM-BOOK" panose="02000504050000020004" pitchFamily="2" charset="0"/>
              </a:rPr>
              <a:t>A portable hearing loop is available.</a:t>
            </a:r>
          </a:p>
          <a:p>
            <a:pPr>
              <a:lnSpc>
                <a:spcPct val="107000"/>
              </a:lnSpc>
              <a:spcAft>
                <a:spcPts val="800"/>
              </a:spcAft>
            </a:pPr>
            <a:r>
              <a:rPr lang="en-GB" sz="1600" dirty="0">
                <a:solidFill>
                  <a:schemeClr val="bg1"/>
                </a:solidFill>
                <a:latin typeface="GOTHAM-BOOK" panose="02000504050000020004" pitchFamily="2" charset="0"/>
              </a:rPr>
              <a:t>Ear defenders are available in adult and child sizes </a:t>
            </a:r>
          </a:p>
          <a:p>
            <a:pPr>
              <a:lnSpc>
                <a:spcPct val="107000"/>
              </a:lnSpc>
              <a:spcAft>
                <a:spcPts val="800"/>
              </a:spcAft>
            </a:pPr>
            <a:r>
              <a:rPr lang="en-GB" sz="1600" dirty="0">
                <a:solidFill>
                  <a:schemeClr val="bg1"/>
                </a:solidFill>
                <a:latin typeface="GOTHAM-BOOK" panose="02000504050000020004" pitchFamily="2" charset="0"/>
              </a:rPr>
              <a:t>Wheelchairs are available to use at no cost.</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The cathedral operates an admission charge 10am – 4pm Monday to Saturday and 11.30am to 2.30pm on Sundays. Carers and companions enjoy complimentary admission.  </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2540" r="12540"/>
          <a:stretch/>
        </p:blipFill>
        <p:spPr>
          <a:xfrm rot="180000">
            <a:off x="6995840" y="1427018"/>
            <a:ext cx="4174235" cy="4178684"/>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279010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569605"/>
            <a:ext cx="5970988" cy="5475794"/>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EXPLORING THE CATHEDRAL  </a:t>
            </a:r>
          </a:p>
          <a:p>
            <a:endParaRPr lang="en-GB" sz="1200" dirty="0">
              <a:solidFill>
                <a:srgbClr val="BDA586"/>
              </a:solidFill>
              <a:latin typeface="GOTHAM-MEDIUM" panose="02000504050000020004" pitchFamily="2" charset="0"/>
            </a:endParaRPr>
          </a:p>
          <a:p>
            <a:pPr>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bg1"/>
                </a:solidFill>
                <a:latin typeface="GOTHAM-BOOK" panose="02000504050000020004" pitchFamily="2" charset="0"/>
              </a:rPr>
              <a:t>The cathedral floor is flat; however, it is uneven in places due to the nature of the medieval stonework.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Seating is available throughout the cathedral by use of benches and chairs. Visitors may also sit on the stone ledges in the Nave.</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Ramps are located throughout the cathedral to allow level access into the aisles and St Hugh’s choir.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Small chapels are inaccessible to those unable to use steps due to the historic fabric of the building. </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t="12460" b="12460"/>
          <a:stretch/>
        </p:blipFill>
        <p:spPr>
          <a:xfrm rot="180000">
            <a:off x="6995840" y="1427018"/>
            <a:ext cx="4174235" cy="4178684"/>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24716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1027999"/>
            <a:ext cx="5970988" cy="4559005"/>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GUIDED TOURS</a:t>
            </a:r>
            <a:endParaRPr lang="en-GB" sz="1200" dirty="0">
              <a:solidFill>
                <a:srgbClr val="BDA586"/>
              </a:solidFill>
              <a:latin typeface="GOTHAM-MEDIUM" panose="02000504050000020004" pitchFamily="2" charset="0"/>
            </a:endParaRPr>
          </a:p>
          <a:p>
            <a:pPr>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bg1"/>
                </a:solidFill>
                <a:latin typeface="GOTHAM-BOOK" panose="02000504050000020004" pitchFamily="2" charset="0"/>
              </a:rPr>
              <a:t>Upper floor tours involve climbing between 150 and 350 steps.</a:t>
            </a:r>
          </a:p>
          <a:p>
            <a:pPr>
              <a:lnSpc>
                <a:spcPct val="107000"/>
              </a:lnSpc>
              <a:spcAft>
                <a:spcPts val="800"/>
              </a:spcAft>
            </a:pPr>
            <a:r>
              <a:rPr lang="en-GB" sz="1600" dirty="0">
                <a:solidFill>
                  <a:schemeClr val="bg1"/>
                </a:solidFill>
                <a:latin typeface="GOTHAM-BOOK" panose="02000504050000020004" pitchFamily="2" charset="0"/>
              </a:rPr>
              <a:t>No under 14s are permitted.</a:t>
            </a:r>
          </a:p>
          <a:p>
            <a:pPr>
              <a:lnSpc>
                <a:spcPct val="107000"/>
              </a:lnSpc>
              <a:spcAft>
                <a:spcPts val="800"/>
              </a:spcAft>
            </a:pPr>
            <a:r>
              <a:rPr lang="en-GB" sz="1600" dirty="0">
                <a:solidFill>
                  <a:schemeClr val="bg1"/>
                </a:solidFill>
                <a:latin typeface="GOTHAM-BOOK" panose="02000504050000020004" pitchFamily="2" charset="0"/>
              </a:rPr>
              <a:t>A health and safety sheet must be read and agreed to, prior to joining a tour.</a:t>
            </a:r>
          </a:p>
          <a:p>
            <a:pPr>
              <a:lnSpc>
                <a:spcPct val="107000"/>
              </a:lnSpc>
              <a:spcAft>
                <a:spcPts val="800"/>
              </a:spcAft>
            </a:pPr>
            <a:r>
              <a:rPr lang="en-GB" sz="1600" dirty="0">
                <a:solidFill>
                  <a:schemeClr val="bg1"/>
                </a:solidFill>
                <a:latin typeface="GOTHAM-BOOK" panose="02000504050000020004" pitchFamily="2" charset="0"/>
              </a:rPr>
              <a:t>Visitors with pacemakers are not permitted to join a tower tour due to frequency interruptions relating to proximity to radio transmitters.</a:t>
            </a:r>
          </a:p>
          <a:p>
            <a:pPr>
              <a:lnSpc>
                <a:spcPct val="107000"/>
              </a:lnSpc>
              <a:spcAft>
                <a:spcPts val="800"/>
              </a:spcAft>
            </a:pPr>
            <a:r>
              <a:rPr lang="en-GB" sz="1600" dirty="0">
                <a:solidFill>
                  <a:schemeClr val="bg1"/>
                </a:solidFill>
                <a:latin typeface="GOTHAM-BOOK" panose="02000504050000020004" pitchFamily="2" charset="0"/>
              </a:rPr>
              <a:t>Tours for visitors with vision impairments are available - pre-booking is essential.</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644" r="16644"/>
          <a:stretch/>
        </p:blipFill>
        <p:spPr>
          <a:xfrm rot="180000">
            <a:off x="6995840" y="1427018"/>
            <a:ext cx="4174235" cy="4178684"/>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238587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974265"/>
            <a:ext cx="5970988" cy="4666470"/>
          </a:xfrm>
          <a:prstGeom prst="rect">
            <a:avLst/>
          </a:prstGeom>
          <a:noFill/>
        </p:spPr>
        <p:txBody>
          <a:bodyPr wrap="square" lIns="91440" tIns="45720" rIns="91440" bIns="45720" rtlCol="0" anchor="ctr">
            <a:spAutoFit/>
          </a:bodyPr>
          <a:lstStyle/>
          <a:p>
            <a:r>
              <a:rPr lang="en-GB" sz="2000" dirty="0">
                <a:solidFill>
                  <a:srgbClr val="BDA586"/>
                </a:solidFill>
                <a:latin typeface="GOTHAM-MEDIUM" panose="02000504050000020004" pitchFamily="2" charset="0"/>
              </a:rPr>
              <a:t>WELCOME</a:t>
            </a:r>
          </a:p>
          <a:p>
            <a:endParaRPr lang="en-GB" sz="1200" dirty="0">
              <a:solidFill>
                <a:srgbClr val="BDA586"/>
              </a:solidFill>
              <a:latin typeface="GOTHAM-MEDIUM"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Welcome to Lincoln Cathedral; a place of worship and pilgrimage for 950 years. Services still take place every day and we are open 363 days a year for visitors to experience this beautiful historic building, and we hope that you take away wonderful memories of your time in Lincoln. </a:t>
            </a:r>
          </a:p>
          <a:p>
            <a:pPr>
              <a:lnSpc>
                <a:spcPct val="107000"/>
              </a:lnSpc>
              <a:spcAft>
                <a:spcPts val="800"/>
              </a:spcAft>
            </a:pPr>
            <a:r>
              <a:rPr lang="en-GB" sz="1600" dirty="0">
                <a:solidFill>
                  <a:schemeClr val="bg1"/>
                </a:solidFill>
                <a:latin typeface="GOTHAM-BOOK" panose="02000504050000020004" pitchFamily="2" charset="0"/>
              </a:rPr>
              <a:t>The cathedral’s ground floor footprint (with the exception of smaller chapels) is fully accessible for wheelchair users, and we do all we can to cater for specific access requirements.  </a:t>
            </a:r>
          </a:p>
          <a:p>
            <a:pPr>
              <a:lnSpc>
                <a:spcPct val="107000"/>
              </a:lnSpc>
              <a:spcAft>
                <a:spcPts val="800"/>
              </a:spcAft>
            </a:pPr>
            <a:r>
              <a:rPr lang="en-GB" sz="1600" dirty="0">
                <a:solidFill>
                  <a:schemeClr val="bg1"/>
                </a:solidFill>
                <a:latin typeface="GOTHAM-BOOK" panose="02000504050000020004" pitchFamily="2" charset="0"/>
              </a:rPr>
              <a:t>Should you require further information or additional assistance, please contact us so that we may help you to plan your visit. </a:t>
            </a: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2540" r="12540"/>
          <a:stretch/>
        </p:blipFill>
        <p:spPr>
          <a:xfrm rot="5573839">
            <a:off x="7059633" y="1579646"/>
            <a:ext cx="4174235" cy="4178684"/>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831253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874111"/>
            <a:ext cx="5970988" cy="4866782"/>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VISITOR CENTRE</a:t>
            </a:r>
            <a:endParaRPr lang="en-GB" sz="1200" dirty="0">
              <a:solidFill>
                <a:srgbClr val="BDA586"/>
              </a:solidFill>
              <a:latin typeface="GOTHAM-MEDIUM" panose="02000504050000020004" pitchFamily="2" charset="0"/>
            </a:endParaRPr>
          </a:p>
          <a:p>
            <a:pPr>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bg1"/>
                </a:solidFill>
                <a:latin typeface="GOTHAM-BOOK" panose="02000504050000020004" pitchFamily="2" charset="0"/>
              </a:rPr>
              <a:t>The flooring is flat and made from light coloured stone.</a:t>
            </a:r>
          </a:p>
          <a:p>
            <a:pPr>
              <a:lnSpc>
                <a:spcPct val="107000"/>
              </a:lnSpc>
              <a:spcAft>
                <a:spcPts val="800"/>
              </a:spcAft>
            </a:pPr>
            <a:r>
              <a:rPr lang="en-GB" sz="1600" dirty="0">
                <a:solidFill>
                  <a:schemeClr val="bg1"/>
                </a:solidFill>
                <a:latin typeface="GOTHAM-BOOK" panose="02000504050000020004" pitchFamily="2" charset="0"/>
              </a:rPr>
              <a:t>Dark contrast barrier mats are positioned by external doors to reduce slip hazards.</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Walls are mainly stone or white in colour. The walls in the café snug and exhibition gallery are blue.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Glass doors have contrast etching.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An evac chair is available on the first floor.</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702" r="16702"/>
          <a:stretch/>
        </p:blipFill>
        <p:spPr>
          <a:xfrm rot="180000">
            <a:off x="6995840" y="1427018"/>
            <a:ext cx="4174235" cy="4178684"/>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950610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494461"/>
            <a:ext cx="9378435" cy="6239465"/>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EXHIBITION GALLERY</a:t>
            </a:r>
            <a:endParaRPr lang="en-GB" sz="1200" dirty="0">
              <a:solidFill>
                <a:srgbClr val="BDA586"/>
              </a:solidFill>
              <a:latin typeface="GOTHAM-MEDIUM" panose="02000504050000020004" pitchFamily="2" charset="0"/>
            </a:endParaRPr>
          </a:p>
          <a:p>
            <a:pPr>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chemeClr val="bg1"/>
                </a:solidFill>
                <a:latin typeface="GOTHAM-BOOK" panose="02000504050000020004" pitchFamily="2" charset="0"/>
              </a:rPr>
              <a:t>A glass door opens away from you and may be operated by a staff member or volunteer.</a:t>
            </a:r>
          </a:p>
          <a:p>
            <a:pPr>
              <a:lnSpc>
                <a:spcPct val="107000"/>
              </a:lnSpc>
              <a:spcAft>
                <a:spcPts val="800"/>
              </a:spcAft>
            </a:pPr>
            <a:r>
              <a:rPr lang="en-GB" sz="1400" dirty="0">
                <a:solidFill>
                  <a:schemeClr val="bg1"/>
                </a:solidFill>
                <a:latin typeface="GOTHAM-BOOK" panose="02000504050000020004" pitchFamily="2" charset="0"/>
              </a:rPr>
              <a:t>There is low lighting in the Exhibition Gallery.</a:t>
            </a:r>
          </a:p>
          <a:p>
            <a:pPr>
              <a:lnSpc>
                <a:spcPct val="107000"/>
              </a:lnSpc>
              <a:spcAft>
                <a:spcPts val="800"/>
              </a:spcAft>
            </a:pPr>
            <a:r>
              <a:rPr lang="en-GB" sz="1400" dirty="0">
                <a:solidFill>
                  <a:schemeClr val="bg1"/>
                </a:solidFill>
                <a:latin typeface="GOTHAM-BOOK" panose="02000504050000020004" pitchFamily="2" charset="0"/>
              </a:rPr>
              <a:t> </a:t>
            </a:r>
          </a:p>
          <a:p>
            <a:pPr>
              <a:lnSpc>
                <a:spcPct val="107000"/>
              </a:lnSpc>
              <a:spcAft>
                <a:spcPts val="800"/>
              </a:spcAft>
            </a:pPr>
            <a:r>
              <a:rPr lang="en-GB" sz="1400" dirty="0">
                <a:solidFill>
                  <a:schemeClr val="bg1"/>
                </a:solidFill>
                <a:latin typeface="GOTHAM-BOOK" panose="02000504050000020004" pitchFamily="2" charset="0"/>
              </a:rPr>
              <a:t>Interactive audio-visual display screens are positioned at a low level. Audible interpretation can be heard via wired handsets and all displays are subtitled.</a:t>
            </a:r>
          </a:p>
          <a:p>
            <a:pPr>
              <a:lnSpc>
                <a:spcPct val="107000"/>
              </a:lnSpc>
              <a:spcAft>
                <a:spcPts val="800"/>
              </a:spcAft>
            </a:pPr>
            <a:r>
              <a:rPr lang="en-GB" sz="1400" dirty="0">
                <a:solidFill>
                  <a:schemeClr val="bg1"/>
                </a:solidFill>
                <a:latin typeface="GOTHAM-BOOK" panose="02000504050000020004" pitchFamily="2" charset="0"/>
              </a:rPr>
              <a:t> </a:t>
            </a:r>
          </a:p>
          <a:p>
            <a:pPr>
              <a:lnSpc>
                <a:spcPct val="107000"/>
              </a:lnSpc>
              <a:spcAft>
                <a:spcPts val="800"/>
              </a:spcAft>
            </a:pPr>
            <a:r>
              <a:rPr lang="en-GB" sz="1400" dirty="0">
                <a:solidFill>
                  <a:schemeClr val="bg1"/>
                </a:solidFill>
                <a:latin typeface="GOTHAM-BOOK" panose="02000504050000020004" pitchFamily="2" charset="0"/>
              </a:rPr>
              <a:t>An automatic sliding door opens into the cathedral shop.</a:t>
            </a:r>
          </a:p>
          <a:p>
            <a:pPr>
              <a:lnSpc>
                <a:spcPct val="107000"/>
              </a:lnSpc>
              <a:spcAft>
                <a:spcPts val="800"/>
              </a:spcAft>
            </a:pPr>
            <a:r>
              <a:rPr lang="en-GB" sz="1400" dirty="0">
                <a:solidFill>
                  <a:schemeClr val="bg1"/>
                </a:solidFill>
                <a:latin typeface="GOTHAM-BOOK" panose="02000504050000020004" pitchFamily="2" charset="0"/>
              </a:rPr>
              <a:t> </a:t>
            </a:r>
          </a:p>
          <a:p>
            <a:pPr>
              <a:lnSpc>
                <a:spcPct val="107000"/>
              </a:lnSpc>
              <a:spcAft>
                <a:spcPts val="800"/>
              </a:spcAft>
            </a:pPr>
            <a:r>
              <a:rPr lang="en-GB" sz="1400" dirty="0">
                <a:solidFill>
                  <a:schemeClr val="bg1"/>
                </a:solidFill>
                <a:latin typeface="GOTHAM-BOOK" panose="02000504050000020004" pitchFamily="2" charset="0"/>
              </a:rPr>
              <a:t>Volume controls are available on all Audio-Visual displays (with the exception of</a:t>
            </a:r>
          </a:p>
          <a:p>
            <a:pPr>
              <a:lnSpc>
                <a:spcPct val="107000"/>
              </a:lnSpc>
              <a:spcAft>
                <a:spcPts val="800"/>
              </a:spcAft>
            </a:pPr>
            <a:r>
              <a:rPr lang="en-GB" sz="1400" dirty="0">
                <a:solidFill>
                  <a:schemeClr val="bg1"/>
                </a:solidFill>
                <a:latin typeface="GOTHAM-BOOK" panose="02000504050000020004" pitchFamily="2" charset="0"/>
              </a:rPr>
              <a:t>the introduction video which is pre-set). Staff and volunteers are able to </a:t>
            </a:r>
          </a:p>
          <a:p>
            <a:pPr>
              <a:lnSpc>
                <a:spcPct val="107000"/>
              </a:lnSpc>
              <a:spcAft>
                <a:spcPts val="800"/>
              </a:spcAft>
            </a:pPr>
            <a:r>
              <a:rPr lang="en-GB" sz="1400" dirty="0">
                <a:solidFill>
                  <a:schemeClr val="bg1"/>
                </a:solidFill>
                <a:latin typeface="GOTHAM-BOOK" panose="02000504050000020004" pitchFamily="2" charset="0"/>
              </a:rPr>
              <a:t>adjust the volume if required. </a:t>
            </a:r>
          </a:p>
          <a:p>
            <a:pPr>
              <a:lnSpc>
                <a:spcPct val="107000"/>
              </a:lnSpc>
              <a:spcAft>
                <a:spcPts val="800"/>
              </a:spcAft>
            </a:pPr>
            <a:r>
              <a:rPr lang="en-GB" sz="1400" dirty="0">
                <a:solidFill>
                  <a:schemeClr val="bg1"/>
                </a:solidFill>
                <a:latin typeface="GOTHAM-BOOK" panose="02000504050000020004" pitchFamily="2" charset="0"/>
              </a:rPr>
              <a:t>Contrast levels are pre-set. Text panels are set in two contrasting colours. </a:t>
            </a:r>
          </a:p>
          <a:p>
            <a:pPr>
              <a:lnSpc>
                <a:spcPct val="107000"/>
              </a:lnSpc>
              <a:spcAft>
                <a:spcPts val="800"/>
              </a:spcAft>
            </a:pPr>
            <a:r>
              <a:rPr lang="en-GB" sz="1400" dirty="0">
                <a:solidFill>
                  <a:schemeClr val="bg1"/>
                </a:solidFill>
                <a:latin typeface="GOTHAM-BOOK" panose="02000504050000020004" pitchFamily="2" charset="0"/>
              </a:rPr>
              <a:t>All displays are at the required height for wheelchair users.</a:t>
            </a:r>
          </a:p>
          <a:p>
            <a:pPr>
              <a:lnSpc>
                <a:spcPct val="107000"/>
              </a:lnSpc>
              <a:spcAft>
                <a:spcPts val="800"/>
              </a:spcAft>
            </a:pPr>
            <a:endParaRPr lang="en-GB" sz="1400" dirty="0">
              <a:solidFill>
                <a:schemeClr val="bg1"/>
              </a:solidFill>
              <a:latin typeface="GOTHAM-BOOK" panose="02000504050000020004" pitchFamily="2" charset="0"/>
            </a:endParaRPr>
          </a:p>
          <a:p>
            <a:pPr>
              <a:lnSpc>
                <a:spcPct val="107000"/>
              </a:lnSpc>
              <a:spcAft>
                <a:spcPts val="800"/>
              </a:spcAft>
            </a:pPr>
            <a:r>
              <a:rPr lang="en-GB" sz="1400" dirty="0">
                <a:solidFill>
                  <a:schemeClr val="bg1"/>
                </a:solidFill>
                <a:latin typeface="GOTHAM-BOOK" panose="02000504050000020004" pitchFamily="2" charset="0"/>
              </a:rPr>
              <a:t>		For visual displays, digital labels are also available in </a:t>
            </a:r>
          </a:p>
          <a:p>
            <a:pPr>
              <a:lnSpc>
                <a:spcPct val="107000"/>
              </a:lnSpc>
              <a:spcAft>
                <a:spcPts val="800"/>
              </a:spcAft>
            </a:pPr>
            <a:r>
              <a:rPr lang="en-GB" sz="1400" dirty="0">
                <a:solidFill>
                  <a:schemeClr val="bg1"/>
                </a:solidFill>
                <a:latin typeface="GOTHAM-BOOK" panose="02000504050000020004" pitchFamily="2" charset="0"/>
              </a:rPr>
              <a:t>		larger text.  All text adheres to Museum Text Guidelines. </a:t>
            </a: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604" r="16604"/>
          <a:stretch/>
        </p:blipFill>
        <p:spPr>
          <a:xfrm rot="180000">
            <a:off x="8043788" y="3064250"/>
            <a:ext cx="3403292" cy="3406919"/>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950551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15534" y="300108"/>
            <a:ext cx="9378435" cy="6033768"/>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DISCOVERY CENTRE </a:t>
            </a:r>
          </a:p>
          <a:p>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bg1"/>
                </a:solidFill>
                <a:latin typeface="GOTHAM-BOOK" panose="02000504050000020004" pitchFamily="2" charset="0"/>
              </a:rPr>
              <a:t>A shallow incline ramp provides access into the Discovery Centre. </a:t>
            </a:r>
          </a:p>
          <a:p>
            <a:pPr>
              <a:lnSpc>
                <a:spcPct val="107000"/>
              </a:lnSpc>
              <a:spcAft>
                <a:spcPts val="800"/>
              </a:spcAft>
            </a:pPr>
            <a:r>
              <a:rPr lang="en-GB" sz="1600" dirty="0">
                <a:solidFill>
                  <a:schemeClr val="bg1"/>
                </a:solidFill>
                <a:latin typeface="GOTHAM-BOOK" panose="02000504050000020004" pitchFamily="2" charset="0"/>
              </a:rPr>
              <a:t>Audio-visual displays and interactive displays are at low level wheelchair access.</a:t>
            </a:r>
          </a:p>
          <a:p>
            <a:pPr>
              <a:lnSpc>
                <a:spcPct val="107000"/>
              </a:lnSpc>
              <a:spcAft>
                <a:spcPts val="800"/>
              </a:spcAft>
            </a:pPr>
            <a:endParaRPr lang="en-GB"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dirty="0">
                <a:solidFill>
                  <a:srgbClr val="BDA586"/>
                </a:solidFill>
                <a:latin typeface="GOTHAM-MEDIUM" panose="02000504050000020004" pitchFamily="2" charset="0"/>
              </a:rPr>
              <a:t>COURTYARD</a:t>
            </a:r>
          </a:p>
          <a:p>
            <a:pPr>
              <a:lnSpc>
                <a:spcPct val="107000"/>
              </a:lnSpc>
              <a:spcAft>
                <a:spcPts val="800"/>
              </a:spcAft>
            </a:pPr>
            <a:endParaRPr lang="en-GB" sz="1100" dirty="0">
              <a:solidFill>
                <a:srgbClr val="BDA586"/>
              </a:solidFill>
              <a:latin typeface="GOTHAM-MEDIUM"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Double, manual swing glass doors open outwards into the courtyard, </a:t>
            </a:r>
          </a:p>
          <a:p>
            <a:pPr>
              <a:lnSpc>
                <a:spcPct val="107000"/>
              </a:lnSpc>
              <a:spcAft>
                <a:spcPts val="800"/>
              </a:spcAft>
            </a:pPr>
            <a:r>
              <a:rPr lang="en-GB" sz="1600" dirty="0">
                <a:solidFill>
                  <a:schemeClr val="bg1"/>
                </a:solidFill>
                <a:latin typeface="GOTHAM-BOOK" panose="02000504050000020004" pitchFamily="2" charset="0"/>
              </a:rPr>
              <a:t>which features flat paving throughout.  Functional outdoor furniture</a:t>
            </a:r>
          </a:p>
          <a:p>
            <a:pPr>
              <a:lnSpc>
                <a:spcPct val="107000"/>
              </a:lnSpc>
              <a:spcAft>
                <a:spcPts val="800"/>
              </a:spcAft>
            </a:pPr>
            <a:r>
              <a:rPr lang="en-GB" sz="1600" dirty="0">
                <a:solidFill>
                  <a:schemeClr val="bg1"/>
                </a:solidFill>
                <a:latin typeface="GOTHAM-BOOK" panose="02000504050000020004" pitchFamily="2" charset="0"/>
              </a:rPr>
              <a:t>may be moved to suit needs.</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Double, manual swing glass doors open inwards into the cathedral </a:t>
            </a:r>
          </a:p>
          <a:p>
            <a:pPr>
              <a:lnSpc>
                <a:spcPct val="107000"/>
              </a:lnSpc>
              <a:spcAft>
                <a:spcPts val="800"/>
              </a:spcAft>
            </a:pPr>
            <a:r>
              <a:rPr lang="en-GB" sz="1600" dirty="0">
                <a:solidFill>
                  <a:schemeClr val="bg1"/>
                </a:solidFill>
                <a:latin typeface="GOTHAM-BOOK" panose="02000504050000020004" pitchFamily="2" charset="0"/>
              </a:rPr>
              <a:t>shop.</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A shallow stone lip returns to interior stone floor.</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658" r="16658"/>
          <a:stretch/>
        </p:blipFill>
        <p:spPr>
          <a:xfrm rot="180000">
            <a:off x="8043788" y="3064250"/>
            <a:ext cx="3403292" cy="3406919"/>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258641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15534" y="738337"/>
            <a:ext cx="9378435" cy="5157309"/>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CATHEDRAL CAFÉ</a:t>
            </a:r>
          </a:p>
          <a:p>
            <a:endParaRPr lang="en-GB" sz="2000" dirty="0">
              <a:solidFill>
                <a:srgbClr val="BDA586"/>
              </a:solidFill>
              <a:latin typeface="GOTHAM-MEDIUM" panose="02000504050000020004" pitchFamily="2" charset="0"/>
            </a:endParaRP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A single width full-length glass fire door separates the café snug from the corridor. The door is kept open and is on an automatic close in the event of fire. </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The flooring is hard wood. </a:t>
            </a:r>
          </a:p>
          <a:p>
            <a:pPr>
              <a:lnSpc>
                <a:spcPct val="107000"/>
              </a:lnSpc>
              <a:spcAft>
                <a:spcPts val="800"/>
              </a:spcAft>
            </a:pPr>
            <a:r>
              <a:rPr lang="en-GB" sz="1600" dirty="0">
                <a:solidFill>
                  <a:schemeClr val="bg1"/>
                </a:solidFill>
                <a:latin typeface="GOTHAM-BOOK" panose="02000504050000020004" pitchFamily="2" charset="0"/>
              </a:rPr>
              <a:t>Furniture is not fixed and may be moved to suit access requirements.  </a:t>
            </a:r>
          </a:p>
          <a:p>
            <a:pPr>
              <a:lnSpc>
                <a:spcPct val="107000"/>
              </a:lnSpc>
              <a:spcAft>
                <a:spcPts val="800"/>
              </a:spcAft>
            </a:pPr>
            <a:r>
              <a:rPr lang="en-GB" sz="1600" dirty="0">
                <a:solidFill>
                  <a:schemeClr val="bg1"/>
                </a:solidFill>
                <a:latin typeface="GOTHAM-BOOK" panose="02000504050000020004" pitchFamily="2" charset="0"/>
              </a:rPr>
              <a:t>Tables are square/rectangular and have central bases.</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A range of table heights is available.</a:t>
            </a:r>
          </a:p>
          <a:p>
            <a:pPr>
              <a:lnSpc>
                <a:spcPct val="107000"/>
              </a:lnSpc>
              <a:spcAft>
                <a:spcPts val="800"/>
              </a:spcAft>
            </a:pPr>
            <a:r>
              <a:rPr lang="en-GB" sz="1600" dirty="0">
                <a:solidFill>
                  <a:schemeClr val="bg1"/>
                </a:solidFill>
                <a:latin typeface="GOTHAM-BOOK" panose="02000504050000020004" pitchFamily="2" charset="0"/>
              </a:rPr>
              <a:t>Tables seat two or four people but may be adjusted to create larger </a:t>
            </a:r>
          </a:p>
          <a:p>
            <a:pPr>
              <a:lnSpc>
                <a:spcPct val="107000"/>
              </a:lnSpc>
              <a:spcAft>
                <a:spcPts val="800"/>
              </a:spcAft>
            </a:pPr>
            <a:r>
              <a:rPr lang="en-GB" sz="1600" dirty="0">
                <a:solidFill>
                  <a:schemeClr val="bg1"/>
                </a:solidFill>
                <a:latin typeface="GOTHAM-BOOK" panose="02000504050000020004" pitchFamily="2" charset="0"/>
              </a:rPr>
              <a:t>table areas.  Water is available for service dogs.  </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702" r="16702"/>
          <a:stretch/>
        </p:blipFill>
        <p:spPr>
          <a:xfrm rot="180000">
            <a:off x="8043788" y="3064250"/>
            <a:ext cx="3403292" cy="3406919"/>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42666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725779"/>
            <a:ext cx="9378435" cy="3762761"/>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CATHEDRAL SHOP</a:t>
            </a:r>
          </a:p>
          <a:p>
            <a:endParaRPr lang="en-GB" sz="2000" dirty="0">
              <a:solidFill>
                <a:srgbClr val="BDA586"/>
              </a:solidFill>
              <a:latin typeface="GOTHAM-MEDIUM" panose="02000504050000020004" pitchFamily="2" charset="0"/>
            </a:endParaRP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Stock is presented at a range of heights.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Staff are always available to provide support if required.</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A low level till counter is available.</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Automatic doors open outwards into the Dean’s Green. </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525" r="16525"/>
          <a:stretch/>
        </p:blipFill>
        <p:spPr>
          <a:xfrm rot="180000">
            <a:off x="8043788" y="3064250"/>
            <a:ext cx="3403292" cy="3406919"/>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1311819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804493"/>
            <a:ext cx="9378435" cy="3429593"/>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DEAN’S GREEN</a:t>
            </a:r>
          </a:p>
          <a:p>
            <a:endParaRPr lang="en-GB" sz="2000" dirty="0">
              <a:solidFill>
                <a:srgbClr val="BDA586"/>
              </a:solidFill>
              <a:latin typeface="GOTHAM-MEDIUM" panose="02000504050000020004" pitchFamily="2" charset="0"/>
            </a:endParaRPr>
          </a:p>
          <a:p>
            <a:endParaRPr lang="en-GB" sz="1600" dirty="0">
              <a:solidFill>
                <a:schemeClr val="bg1"/>
              </a:solidFill>
              <a:latin typeface="GOTHAM-BOOK" panose="02000504050000020004" pitchFamily="2" charset="0"/>
            </a:endParaRP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Resin bound pathways are wide and bordered by grassed and planted areas.</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Wooden public seating areas at low </a:t>
            </a:r>
          </a:p>
          <a:p>
            <a:pPr>
              <a:lnSpc>
                <a:spcPct val="107000"/>
              </a:lnSpc>
              <a:spcAft>
                <a:spcPts val="800"/>
              </a:spcAft>
            </a:pPr>
            <a:r>
              <a:rPr lang="en-GB" sz="1600" dirty="0">
                <a:solidFill>
                  <a:schemeClr val="bg1"/>
                </a:solidFill>
                <a:latin typeface="GOTHAM-BOOK" panose="02000504050000020004" pitchFamily="2" charset="0"/>
              </a:rPr>
              <a:t>height are provided.</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665" r="16665"/>
          <a:stretch/>
        </p:blipFill>
        <p:spPr>
          <a:xfrm rot="180000">
            <a:off x="8043788" y="3064250"/>
            <a:ext cx="3403292" cy="3406919"/>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pic>
        <p:nvPicPr>
          <p:cNvPr id="6" name="Picture 5">
            <a:extLst>
              <a:ext uri="{FF2B5EF4-FFF2-40B4-BE49-F238E27FC236}">
                <a16:creationId xmlns:a16="http://schemas.microsoft.com/office/drawing/2014/main" id="{19F36B17-B7B8-0846-A1EE-61C035F34125}"/>
              </a:ext>
            </a:extLst>
          </p:cNvPr>
          <p:cNvPicPr>
            <a:picLocks noChangeAspect="1"/>
          </p:cNvPicPr>
          <p:nvPr/>
        </p:nvPicPr>
        <p:blipFill>
          <a:blip r:embed="rId4"/>
          <a:srcRect l="17909" r="17909"/>
          <a:stretch/>
        </p:blipFill>
        <p:spPr>
          <a:xfrm rot="21255883">
            <a:off x="4463125" y="3139049"/>
            <a:ext cx="3403292" cy="3406919"/>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4199838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343273"/>
            <a:ext cx="9378435" cy="4527778"/>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LEARNING CENTRE</a:t>
            </a:r>
          </a:p>
          <a:p>
            <a:endParaRPr lang="en-GB" sz="2000" dirty="0">
              <a:solidFill>
                <a:srgbClr val="BDA586"/>
              </a:solidFill>
              <a:latin typeface="GOTHAM-MEDIUM" panose="02000504050000020004" pitchFamily="2" charset="0"/>
            </a:endParaRPr>
          </a:p>
          <a:p>
            <a:endParaRPr lang="en-GB" sz="1600" dirty="0">
              <a:solidFill>
                <a:schemeClr val="bg1"/>
              </a:solidFill>
              <a:latin typeface="GOTHAM-BOOK" panose="02000504050000020004" pitchFamily="2" charset="0"/>
            </a:endParaRP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All furniture is flexible and can be rearranged to suit requirements.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An accessible toilet is available.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An outdoor platform lift provides access from street level.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Level access throughout internally.</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9486" r="19486"/>
          <a:stretch/>
        </p:blipFill>
        <p:spPr>
          <a:xfrm rot="180000">
            <a:off x="8043788" y="3064250"/>
            <a:ext cx="3403292" cy="3406919"/>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2346738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441965"/>
            <a:ext cx="9378435" cy="5329857"/>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TOILET FACILITIES</a:t>
            </a:r>
          </a:p>
          <a:p>
            <a:endParaRPr lang="en-GB" sz="2000" dirty="0">
              <a:solidFill>
                <a:srgbClr val="BDA586"/>
              </a:solidFill>
              <a:latin typeface="GOTHAM-MEDIUM" panose="02000504050000020004" pitchFamily="2" charset="0"/>
            </a:endParaRP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There are four sets of toilet facilities, located in the cloisters, and in the visitor centre.</a:t>
            </a:r>
          </a:p>
          <a:p>
            <a:pPr>
              <a:lnSpc>
                <a:spcPct val="107000"/>
              </a:lnSpc>
              <a:spcAft>
                <a:spcPts val="800"/>
              </a:spcAft>
            </a:pPr>
            <a:r>
              <a:rPr lang="en-GB" sz="1600" dirty="0">
                <a:solidFill>
                  <a:schemeClr val="bg1"/>
                </a:solidFill>
                <a:latin typeface="GOTHAM-BOOK" panose="02000504050000020004" pitchFamily="2" charset="0"/>
              </a:rPr>
              <a:t>The two main sets for public use are in the cloisters and on the ground floor in the visitor centre.</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Our accessible toilets are inclusive; providing a gender-neutral safe space for all to use.</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2000" dirty="0">
                <a:solidFill>
                  <a:srgbClr val="BDA586"/>
                </a:solidFill>
                <a:latin typeface="GOTHAM-MEDIUM" panose="02000504050000020004" pitchFamily="2" charset="0"/>
              </a:rPr>
              <a:t>Cloister</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Male</a:t>
            </a:r>
          </a:p>
          <a:p>
            <a:pPr>
              <a:lnSpc>
                <a:spcPct val="107000"/>
              </a:lnSpc>
              <a:spcAft>
                <a:spcPts val="800"/>
              </a:spcAft>
            </a:pPr>
            <a:r>
              <a:rPr lang="en-GB" sz="1600" dirty="0">
                <a:solidFill>
                  <a:schemeClr val="bg1"/>
                </a:solidFill>
                <a:latin typeface="GOTHAM-BOOK" panose="02000504050000020004" pitchFamily="2" charset="0"/>
              </a:rPr>
              <a:t>Female</a:t>
            </a:r>
          </a:p>
          <a:p>
            <a:pPr>
              <a:lnSpc>
                <a:spcPct val="107000"/>
              </a:lnSpc>
              <a:spcAft>
                <a:spcPts val="800"/>
              </a:spcAft>
            </a:pPr>
            <a:r>
              <a:rPr lang="en-GB" sz="1600" dirty="0">
                <a:solidFill>
                  <a:schemeClr val="bg1"/>
                </a:solidFill>
                <a:latin typeface="GOTHAM-BOOK" panose="02000504050000020004" pitchFamily="2" charset="0"/>
              </a:rPr>
              <a:t>One accessible toilet with baby change facilities</a:t>
            </a:r>
          </a:p>
          <a:p>
            <a:pPr>
              <a:lnSpc>
                <a:spcPct val="107000"/>
              </a:lnSpc>
              <a:spcAft>
                <a:spcPts val="800"/>
              </a:spcAft>
            </a:pPr>
            <a:r>
              <a:rPr lang="en-GB" sz="1600" dirty="0">
                <a:solidFill>
                  <a:schemeClr val="bg1"/>
                </a:solidFill>
                <a:latin typeface="GOTHAM-BOOK" panose="02000504050000020004" pitchFamily="2" charset="0"/>
              </a:rPr>
              <a:t>One accessible and inclusive toilet (height of pedestal 480mm)</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tretch>
            <a:fillRect/>
          </a:stretch>
        </p:blipFill>
        <p:spPr>
          <a:xfrm rot="180000">
            <a:off x="8252306" y="3267353"/>
            <a:ext cx="2907615" cy="2711014"/>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1288842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1070638"/>
            <a:ext cx="10800497" cy="5651355"/>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TOILET FACILITIES - Visitor centre</a:t>
            </a: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Male ambulant disabled cubicle with two urinals</a:t>
            </a:r>
          </a:p>
          <a:p>
            <a:pPr>
              <a:lnSpc>
                <a:spcPct val="107000"/>
              </a:lnSpc>
              <a:spcAft>
                <a:spcPts val="800"/>
              </a:spcAft>
            </a:pPr>
            <a:r>
              <a:rPr lang="en-GB" sz="1600" dirty="0">
                <a:solidFill>
                  <a:schemeClr val="bg1"/>
                </a:solidFill>
                <a:latin typeface="GOTHAM-BOOK" panose="02000504050000020004" pitchFamily="2" charset="0"/>
              </a:rPr>
              <a:t>Female including ambulant disabled cubicle with high contrast grab rails and fixtures</a:t>
            </a:r>
          </a:p>
          <a:p>
            <a:pPr>
              <a:lnSpc>
                <a:spcPct val="107000"/>
              </a:lnSpc>
              <a:spcAft>
                <a:spcPts val="800"/>
              </a:spcAft>
            </a:pPr>
            <a:r>
              <a:rPr lang="en-GB" sz="1600" dirty="0">
                <a:solidFill>
                  <a:schemeClr val="bg1"/>
                </a:solidFill>
                <a:latin typeface="GOTHAM-BOOK" panose="02000504050000020004" pitchFamily="2" charset="0"/>
              </a:rPr>
              <a:t>Accessible toilet (height of pedestal 480mm)</a:t>
            </a:r>
          </a:p>
          <a:p>
            <a:pPr>
              <a:lnSpc>
                <a:spcPct val="107000"/>
              </a:lnSpc>
              <a:spcAft>
                <a:spcPts val="800"/>
              </a:spcAft>
            </a:pPr>
            <a:r>
              <a:rPr lang="en-GB" sz="1600" dirty="0">
                <a:solidFill>
                  <a:schemeClr val="bg1"/>
                </a:solidFill>
                <a:latin typeface="GOTHAM-BOOK" panose="02000504050000020004" pitchFamily="2" charset="0"/>
              </a:rPr>
              <a:t>Baby Change with toilet</a:t>
            </a:r>
          </a:p>
          <a:p>
            <a:pPr>
              <a:lnSpc>
                <a:spcPct val="107000"/>
              </a:lnSpc>
              <a:spcAft>
                <a:spcPts val="800"/>
              </a:spcAft>
            </a:pPr>
            <a:r>
              <a:rPr lang="en-GB" sz="1600" dirty="0">
                <a:solidFill>
                  <a:schemeClr val="bg1"/>
                </a:solidFill>
                <a:latin typeface="GOTHAM-BOOK" panose="02000504050000020004" pitchFamily="2" charset="0"/>
              </a:rPr>
              <a:t>Changing Places facility (accessed with RADAR key)</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For visitors using the community rooms, additional toilet facilities are located on the first floor.</a:t>
            </a:r>
          </a:p>
          <a:p>
            <a:pPr>
              <a:lnSpc>
                <a:spcPct val="107000"/>
              </a:lnSpc>
              <a:spcAft>
                <a:spcPts val="800"/>
              </a:spcAft>
            </a:pPr>
            <a:r>
              <a:rPr lang="en-GB" sz="1600" dirty="0">
                <a:solidFill>
                  <a:schemeClr val="bg1"/>
                </a:solidFill>
                <a:latin typeface="GOTHAM-BOOK" panose="02000504050000020004" pitchFamily="2" charset="0"/>
              </a:rPr>
              <a:t>One accessible toilet Four individual unisex toilets</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For schools and educational groups, toilet facilities are provided for sole use by children in the group.</a:t>
            </a:r>
          </a:p>
          <a:p>
            <a:pPr>
              <a:lnSpc>
                <a:spcPct val="107000"/>
              </a:lnSpc>
              <a:spcAft>
                <a:spcPts val="800"/>
              </a:spcAft>
            </a:pPr>
            <a:r>
              <a:rPr lang="en-GB" sz="1600" dirty="0">
                <a:solidFill>
                  <a:schemeClr val="bg1"/>
                </a:solidFill>
                <a:latin typeface="GOTHAM-BOOK" panose="02000504050000020004" pitchFamily="2" charset="0"/>
              </a:rPr>
              <a:t> 		Male</a:t>
            </a:r>
          </a:p>
          <a:p>
            <a:pPr>
              <a:lnSpc>
                <a:spcPct val="107000"/>
              </a:lnSpc>
              <a:spcAft>
                <a:spcPts val="800"/>
              </a:spcAft>
            </a:pPr>
            <a:r>
              <a:rPr lang="en-GB" sz="1600" dirty="0">
                <a:solidFill>
                  <a:schemeClr val="bg1"/>
                </a:solidFill>
                <a:latin typeface="GOTHAM-BOOK" panose="02000504050000020004" pitchFamily="2" charset="0"/>
              </a:rPr>
              <a:t>		Female  </a:t>
            </a:r>
          </a:p>
          <a:p>
            <a:pPr>
              <a:lnSpc>
                <a:spcPct val="107000"/>
              </a:lnSpc>
              <a:spcAft>
                <a:spcPts val="800"/>
              </a:spcAft>
            </a:pPr>
            <a:r>
              <a:rPr lang="en-GB" sz="1600" dirty="0">
                <a:solidFill>
                  <a:schemeClr val="bg1"/>
                </a:solidFill>
                <a:latin typeface="GOTHAM-BOOK" panose="02000504050000020004" pitchFamily="2" charset="0"/>
              </a:rPr>
              <a:t>		Accessible and Inclusive toilet</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3037569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715042"/>
            <a:ext cx="9378435" cy="3784241"/>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CHANGING PLACES TOILET</a:t>
            </a: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The changing places facility may be used by anyone who requires the facility. Admission or purchase is not necessary in order to access the facility. </a:t>
            </a:r>
          </a:p>
          <a:p>
            <a:pPr>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Staff in both the cathedral café and shop </a:t>
            </a:r>
          </a:p>
          <a:p>
            <a:pPr>
              <a:lnSpc>
                <a:spcPct val="107000"/>
              </a:lnSpc>
              <a:spcAft>
                <a:spcPts val="800"/>
              </a:spcAft>
            </a:pPr>
            <a:r>
              <a:rPr lang="en-GB" sz="1600" dirty="0">
                <a:solidFill>
                  <a:schemeClr val="bg1"/>
                </a:solidFill>
                <a:latin typeface="GOTHAM-BOOK" panose="02000504050000020004" pitchFamily="2" charset="0"/>
              </a:rPr>
              <a:t>have a RADAR key if required.</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600" b="1" dirty="0">
              <a:solidFill>
                <a:schemeClr val="bg1"/>
              </a:solidFill>
              <a:latin typeface="Trajan Pro 3 Semibold" panose="02020502050503020301" pitchFamily="18" charset="0"/>
            </a:endParaRPr>
          </a:p>
        </p:txBody>
      </p:sp>
      <p:pic>
        <p:nvPicPr>
          <p:cNvPr id="4" name="Picture 3" descr="A bathroom with a stand up shower&#10;&#10;Description automatically generated with low confidence">
            <a:extLst>
              <a:ext uri="{FF2B5EF4-FFF2-40B4-BE49-F238E27FC236}">
                <a16:creationId xmlns:a16="http://schemas.microsoft.com/office/drawing/2014/main" id="{725F81FA-F4BF-A64E-A03B-3C74BE3DD004}"/>
              </a:ext>
            </a:extLst>
          </p:cNvPr>
          <p:cNvPicPr>
            <a:picLocks noChangeAspect="1"/>
          </p:cNvPicPr>
          <p:nvPr/>
        </p:nvPicPr>
        <p:blipFill>
          <a:blip r:embed="rId3"/>
          <a:stretch>
            <a:fillRect/>
          </a:stretch>
        </p:blipFill>
        <p:spPr>
          <a:xfrm>
            <a:off x="5380324" y="2739859"/>
            <a:ext cx="5817328" cy="3890689"/>
          </a:xfrm>
          <a:prstGeom prst="rect">
            <a:avLst/>
          </a:prstGeom>
          <a:ln w="82550">
            <a:solidFill>
              <a:schemeClr val="bg1"/>
            </a:solidFill>
          </a:ln>
        </p:spPr>
      </p:pic>
    </p:spTree>
    <p:extLst>
      <p:ext uri="{BB962C8B-B14F-4D97-AF65-F5344CB8AC3E}">
        <p14:creationId xmlns:p14="http://schemas.microsoft.com/office/powerpoint/2010/main" val="304082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DF27D4-A211-2D40-AFF8-6C69C10B3905}"/>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B666A30-B3B2-AA4F-9905-0D79A5107E57}"/>
              </a:ext>
            </a:extLst>
          </p:cNvPr>
          <p:cNvPicPr>
            <a:picLocks noChangeAspect="1"/>
          </p:cNvPicPr>
          <p:nvPr/>
        </p:nvPicPr>
        <p:blipFill>
          <a:blip r:embed="rId3"/>
          <a:srcRect/>
          <a:stretch/>
        </p:blipFill>
        <p:spPr>
          <a:xfrm>
            <a:off x="578161" y="312988"/>
            <a:ext cx="9375238" cy="6288980"/>
          </a:xfrm>
          <a:prstGeom prst="rect">
            <a:avLst/>
          </a:prstGeom>
        </p:spPr>
      </p:pic>
    </p:spTree>
    <p:extLst>
      <p:ext uri="{BB962C8B-B14F-4D97-AF65-F5344CB8AC3E}">
        <p14:creationId xmlns:p14="http://schemas.microsoft.com/office/powerpoint/2010/main" val="94563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95751" y="762140"/>
            <a:ext cx="10800497" cy="4919232"/>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CHANGING PLACES TOILET - SPECIFICATION</a:t>
            </a: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Room size 10m2</a:t>
            </a:r>
          </a:p>
          <a:p>
            <a:pPr>
              <a:lnSpc>
                <a:spcPct val="107000"/>
              </a:lnSpc>
              <a:spcAft>
                <a:spcPts val="800"/>
              </a:spcAft>
            </a:pPr>
            <a:r>
              <a:rPr lang="en-GB" sz="1600" dirty="0">
                <a:solidFill>
                  <a:schemeClr val="bg1"/>
                </a:solidFill>
                <a:latin typeface="GOTHAM-BOOK" panose="02000504050000020004" pitchFamily="2" charset="0"/>
              </a:rPr>
              <a:t>Door 2040x838x40mm</a:t>
            </a:r>
          </a:p>
          <a:p>
            <a:pPr>
              <a:lnSpc>
                <a:spcPct val="107000"/>
              </a:lnSpc>
              <a:spcAft>
                <a:spcPts val="800"/>
              </a:spcAft>
            </a:pPr>
            <a:r>
              <a:rPr lang="en-GB" sz="1600" dirty="0">
                <a:solidFill>
                  <a:schemeClr val="bg1"/>
                </a:solidFill>
                <a:latin typeface="GOTHAM-BOOK" panose="02000504050000020004" pitchFamily="2" charset="0"/>
              </a:rPr>
              <a:t>Adult-sized changing bench - wall-mounted, height adjustable – 700mm. Max load 200kg.</a:t>
            </a:r>
          </a:p>
          <a:p>
            <a:pPr>
              <a:lnSpc>
                <a:spcPct val="107000"/>
              </a:lnSpc>
              <a:spcAft>
                <a:spcPts val="800"/>
              </a:spcAft>
            </a:pPr>
            <a:r>
              <a:rPr lang="en-GB" sz="1600" dirty="0">
                <a:solidFill>
                  <a:schemeClr val="bg1"/>
                </a:solidFill>
                <a:latin typeface="GOTHAM-BOOK" panose="02000504050000020004" pitchFamily="2" charset="0"/>
              </a:rPr>
              <a:t>Wall-mounted tracking X Y hoist</a:t>
            </a:r>
          </a:p>
          <a:p>
            <a:pPr>
              <a:lnSpc>
                <a:spcPct val="107000"/>
              </a:lnSpc>
              <a:spcAft>
                <a:spcPts val="800"/>
              </a:spcAft>
            </a:pPr>
            <a:r>
              <a:rPr lang="en-GB" sz="1600" dirty="0">
                <a:solidFill>
                  <a:schemeClr val="bg1"/>
                </a:solidFill>
                <a:latin typeface="GOTHAM-BOOK" panose="02000504050000020004" pitchFamily="2" charset="0"/>
              </a:rPr>
              <a:t>Sling</a:t>
            </a:r>
          </a:p>
          <a:p>
            <a:pPr>
              <a:lnSpc>
                <a:spcPct val="107000"/>
              </a:lnSpc>
              <a:spcAft>
                <a:spcPts val="800"/>
              </a:spcAft>
            </a:pPr>
            <a:r>
              <a:rPr lang="en-GB" sz="1600" dirty="0">
                <a:solidFill>
                  <a:schemeClr val="bg1"/>
                </a:solidFill>
                <a:latin typeface="GOTHAM-BOOK" panose="02000504050000020004" pitchFamily="2" charset="0"/>
              </a:rPr>
              <a:t>Celling height – 2.7m</a:t>
            </a:r>
          </a:p>
          <a:p>
            <a:pPr>
              <a:lnSpc>
                <a:spcPct val="107000"/>
              </a:lnSpc>
              <a:spcAft>
                <a:spcPts val="800"/>
              </a:spcAft>
            </a:pPr>
            <a:r>
              <a:rPr lang="en-GB" sz="1600" dirty="0">
                <a:solidFill>
                  <a:schemeClr val="bg1"/>
                </a:solidFill>
                <a:latin typeface="GOTHAM-BOOK" panose="02000504050000020004" pitchFamily="2" charset="0"/>
              </a:rPr>
              <a:t>Height-adjustable washbasin 300mm with lever control. Maximum load 100kg</a:t>
            </a:r>
          </a:p>
          <a:p>
            <a:pPr>
              <a:lnSpc>
                <a:spcPct val="107000"/>
              </a:lnSpc>
              <a:spcAft>
                <a:spcPts val="800"/>
              </a:spcAft>
            </a:pPr>
            <a:r>
              <a:rPr lang="en-GB" sz="1600" dirty="0">
                <a:solidFill>
                  <a:schemeClr val="bg1"/>
                </a:solidFill>
                <a:latin typeface="GOTHAM-BOOK" panose="02000504050000020004" pitchFamily="2" charset="0"/>
              </a:rPr>
              <a:t>Peninsular toilet</a:t>
            </a:r>
          </a:p>
          <a:p>
            <a:pPr>
              <a:lnSpc>
                <a:spcPct val="107000"/>
              </a:lnSpc>
              <a:spcAft>
                <a:spcPts val="800"/>
              </a:spcAft>
            </a:pPr>
            <a:r>
              <a:rPr lang="en-GB" sz="1600" dirty="0">
                <a:solidFill>
                  <a:schemeClr val="bg1"/>
                </a:solidFill>
                <a:latin typeface="GOTHAM-BOOK" panose="02000504050000020004" pitchFamily="2" charset="0"/>
              </a:rPr>
              <a:t>Grab rails</a:t>
            </a:r>
          </a:p>
          <a:p>
            <a:pPr>
              <a:lnSpc>
                <a:spcPct val="107000"/>
              </a:lnSpc>
              <a:spcAft>
                <a:spcPts val="800"/>
              </a:spcAft>
            </a:pPr>
            <a:r>
              <a:rPr lang="en-GB" sz="1600" dirty="0">
                <a:solidFill>
                  <a:schemeClr val="bg1"/>
                </a:solidFill>
                <a:latin typeface="GOTHAM-BOOK" panose="02000504050000020004" pitchFamily="2" charset="0"/>
              </a:rPr>
              <a:t>Wall-mounted paper dispenser – 20” hygiene rolls for use on changing bench</a:t>
            </a:r>
          </a:p>
          <a:p>
            <a:pPr>
              <a:lnSpc>
                <a:spcPct val="107000"/>
              </a:lnSpc>
              <a:spcAft>
                <a:spcPts val="800"/>
              </a:spcAft>
            </a:pPr>
            <a:r>
              <a:rPr lang="en-GB" sz="1600" dirty="0">
                <a:solidFill>
                  <a:schemeClr val="bg1"/>
                </a:solidFill>
                <a:latin typeface="GOTHAM-BOOK" panose="02000504050000020004" pitchFamily="2" charset="0"/>
              </a:rPr>
              <a:t>Privacy screen</a:t>
            </a: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270580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559918"/>
            <a:ext cx="10800497" cy="5023876"/>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LIFTS</a:t>
            </a:r>
          </a:p>
          <a:p>
            <a:endParaRPr lang="en-GB" sz="2000" dirty="0">
              <a:solidFill>
                <a:srgbClr val="BDA586"/>
              </a:solidFill>
              <a:latin typeface="GOTHAM-MEDIUM" panose="02000504050000020004" pitchFamily="2" charset="0"/>
            </a:endParaRP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There are four lifts located in the visitor centre. A trained member of staff is always available to assist visitors to operate the lifts.</a:t>
            </a:r>
          </a:p>
          <a:p>
            <a:pPr>
              <a:lnSpc>
                <a:spcPct val="107000"/>
              </a:lnSpc>
              <a:spcAft>
                <a:spcPts val="800"/>
              </a:spcAft>
            </a:pPr>
            <a:r>
              <a:rPr lang="en-GB" sz="1600" dirty="0">
                <a:solidFill>
                  <a:schemeClr val="bg1"/>
                </a:solidFill>
                <a:latin typeface="GOTHAM-BOOK" panose="02000504050000020004" pitchFamily="2" charset="0"/>
              </a:rPr>
              <a:t> </a:t>
            </a:r>
          </a:p>
          <a:p>
            <a:pPr marL="342900" lvl="0" indent="-342900">
              <a:lnSpc>
                <a:spcPct val="107000"/>
              </a:lnSpc>
              <a:spcAft>
                <a:spcPts val="800"/>
              </a:spcAft>
              <a:buFont typeface="+mj-lt"/>
              <a:buAutoNum type="arabicPeriod"/>
            </a:pPr>
            <a:r>
              <a:rPr lang="en-GB" sz="1600" b="1" dirty="0">
                <a:solidFill>
                  <a:schemeClr val="bg1"/>
                </a:solidFill>
                <a:latin typeface="GOTHAM-BOOK" panose="02000504050000020004" pitchFamily="2" charset="0"/>
              </a:rPr>
              <a:t>Traversing lift - Eastgate entrance</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The hidden traversing lift provides access from Eastgate into the visitor centre for those using the community meeting rooms which are located on the first floor.</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Operated via remote control</a:t>
            </a:r>
          </a:p>
          <a:p>
            <a:pPr>
              <a:lnSpc>
                <a:spcPct val="107000"/>
              </a:lnSpc>
              <a:spcAft>
                <a:spcPts val="800"/>
              </a:spcAft>
            </a:pPr>
            <a:r>
              <a:rPr lang="en-GB" sz="1600" dirty="0">
                <a:solidFill>
                  <a:schemeClr val="bg1"/>
                </a:solidFill>
                <a:latin typeface="GOTHAM-BOOK" panose="02000504050000020004" pitchFamily="2" charset="0"/>
              </a:rPr>
              <a:t>Weight limit 200kg</a:t>
            </a:r>
          </a:p>
          <a:p>
            <a:pPr>
              <a:lnSpc>
                <a:spcPct val="107000"/>
              </a:lnSpc>
              <a:spcAft>
                <a:spcPts val="800"/>
              </a:spcAft>
            </a:pPr>
            <a:r>
              <a:rPr lang="en-GB" sz="1600" dirty="0">
                <a:solidFill>
                  <a:schemeClr val="bg1"/>
                </a:solidFill>
                <a:latin typeface="GOTHAM-BOOK" panose="02000504050000020004" pitchFamily="2" charset="0"/>
              </a:rPr>
              <a:t>Dimensions 1460mm x1090mm</a:t>
            </a:r>
          </a:p>
          <a:p>
            <a:pPr>
              <a:lnSpc>
                <a:spcPct val="107000"/>
              </a:lnSpc>
              <a:spcAft>
                <a:spcPts val="800"/>
              </a:spcAft>
            </a:pPr>
            <a:r>
              <a:rPr lang="en-GB" sz="1600" dirty="0">
                <a:solidFill>
                  <a:schemeClr val="bg1"/>
                </a:solidFill>
                <a:latin typeface="GOTHAM-BOOK" panose="02000504050000020004" pitchFamily="2" charset="0"/>
              </a:rPr>
              <a:t> </a:t>
            </a:r>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411805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761737"/>
            <a:ext cx="10800497" cy="4620239"/>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LIFTS</a:t>
            </a:r>
          </a:p>
          <a:p>
            <a:endParaRPr lang="en-GB" sz="2000" dirty="0">
              <a:solidFill>
                <a:srgbClr val="BDA586"/>
              </a:solidFill>
              <a:latin typeface="GOTHAM-MEDIUM" panose="02000504050000020004" pitchFamily="2" charset="0"/>
            </a:endParaRPr>
          </a:p>
          <a:p>
            <a:pPr>
              <a:lnSpc>
                <a:spcPct val="107000"/>
              </a:lnSpc>
              <a:spcAft>
                <a:spcPts val="800"/>
              </a:spcAft>
            </a:pPr>
            <a:endParaRPr lang="en-GB" sz="1600" dirty="0">
              <a:solidFill>
                <a:schemeClr val="bg1"/>
              </a:solidFill>
              <a:latin typeface="GOTHAM-BOOK" panose="02000504050000020004" pitchFamily="2" charset="0"/>
            </a:endParaRPr>
          </a:p>
          <a:p>
            <a:pPr lvl="0">
              <a:lnSpc>
                <a:spcPct val="107000"/>
              </a:lnSpc>
              <a:spcAft>
                <a:spcPts val="800"/>
              </a:spcAft>
            </a:pPr>
            <a:r>
              <a:rPr lang="en-GB" sz="1600" b="1" dirty="0">
                <a:solidFill>
                  <a:schemeClr val="bg1"/>
                </a:solidFill>
                <a:latin typeface="GOTHAM-BOOK" panose="02000504050000020004" pitchFamily="2" charset="0"/>
              </a:rPr>
              <a:t>2. Main cabin lift - Eastgate foyer</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The cabin lift provides passenger access to the first-floor meeting rooms.</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Front entrance lift with automatic sliding doors</a:t>
            </a:r>
          </a:p>
          <a:p>
            <a:pPr>
              <a:lnSpc>
                <a:spcPct val="107000"/>
              </a:lnSpc>
              <a:spcAft>
                <a:spcPts val="800"/>
              </a:spcAft>
            </a:pPr>
            <a:r>
              <a:rPr lang="en-GB" sz="1600" dirty="0">
                <a:solidFill>
                  <a:schemeClr val="bg1"/>
                </a:solidFill>
                <a:latin typeface="GOTHAM-BOOK" panose="02000504050000020004" pitchFamily="2" charset="0"/>
              </a:rPr>
              <a:t>Floors: One</a:t>
            </a:r>
          </a:p>
          <a:p>
            <a:pPr>
              <a:lnSpc>
                <a:spcPct val="107000"/>
              </a:lnSpc>
              <a:spcAft>
                <a:spcPts val="800"/>
              </a:spcAft>
            </a:pPr>
            <a:r>
              <a:rPr lang="en-GB" sz="1600" dirty="0">
                <a:solidFill>
                  <a:schemeClr val="bg1"/>
                </a:solidFill>
                <a:latin typeface="GOTHAM-BOOK" panose="02000504050000020004" pitchFamily="2" charset="0"/>
              </a:rPr>
              <a:t>Capacity: 2 persons</a:t>
            </a:r>
          </a:p>
          <a:p>
            <a:pPr>
              <a:lnSpc>
                <a:spcPct val="107000"/>
              </a:lnSpc>
              <a:spcAft>
                <a:spcPts val="800"/>
              </a:spcAft>
            </a:pPr>
            <a:r>
              <a:rPr lang="en-GB" sz="1600" dirty="0">
                <a:solidFill>
                  <a:schemeClr val="bg1"/>
                </a:solidFill>
                <a:latin typeface="GOTHAM-BOOK" panose="02000504050000020004" pitchFamily="2" charset="0"/>
              </a:rPr>
              <a:t>Dimensions: 1400mm x1100mm</a:t>
            </a:r>
          </a:p>
          <a:p>
            <a:pPr>
              <a:lnSpc>
                <a:spcPct val="107000"/>
              </a:lnSpc>
              <a:spcAft>
                <a:spcPts val="800"/>
              </a:spcAft>
            </a:pPr>
            <a:r>
              <a:rPr lang="en-GB" sz="1600" dirty="0">
                <a:solidFill>
                  <a:schemeClr val="bg1"/>
                </a:solidFill>
                <a:latin typeface="GOTHAM-BOOK" panose="02000504050000020004" pitchFamily="2" charset="0"/>
              </a:rPr>
              <a:t>Weight limit: 400kg</a:t>
            </a:r>
          </a:p>
          <a:p>
            <a:pPr>
              <a:lnSpc>
                <a:spcPct val="107000"/>
              </a:lnSpc>
              <a:spcAft>
                <a:spcPts val="800"/>
              </a:spcAft>
            </a:pPr>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4280294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906052"/>
            <a:ext cx="10800497" cy="3402213"/>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LIFTS</a:t>
            </a:r>
          </a:p>
          <a:p>
            <a:endParaRPr lang="en-GB" sz="2000" dirty="0">
              <a:solidFill>
                <a:srgbClr val="BDA586"/>
              </a:solidFill>
              <a:latin typeface="GOTHAM-MEDIUM" panose="02000504050000020004" pitchFamily="2" charset="0"/>
            </a:endParaRP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3. </a:t>
            </a:r>
            <a:r>
              <a:rPr lang="en-GB" sz="1600" b="1" dirty="0">
                <a:solidFill>
                  <a:schemeClr val="bg1"/>
                </a:solidFill>
                <a:latin typeface="GOTHAM-BOOK" panose="02000504050000020004" pitchFamily="2" charset="0"/>
              </a:rPr>
              <a:t>Platform lift – Cloister corridor</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The indoor platform lift provides access from the cathedral into the visitor centre.</a:t>
            </a:r>
          </a:p>
          <a:p>
            <a:pPr>
              <a:lnSpc>
                <a:spcPct val="107000"/>
              </a:lnSpc>
              <a:spcAft>
                <a:spcPts val="800"/>
              </a:spcAft>
            </a:pPr>
            <a:r>
              <a:rPr lang="en-GB" sz="1600" dirty="0">
                <a:solidFill>
                  <a:schemeClr val="bg1"/>
                </a:solidFill>
                <a:latin typeface="GOTHAM-BOOK" panose="02000504050000020004" pitchFamily="2" charset="0"/>
              </a:rPr>
              <a:t>Capacity: 2 persons</a:t>
            </a:r>
          </a:p>
          <a:p>
            <a:pPr>
              <a:lnSpc>
                <a:spcPct val="107000"/>
              </a:lnSpc>
              <a:spcAft>
                <a:spcPts val="800"/>
              </a:spcAft>
            </a:pPr>
            <a:r>
              <a:rPr lang="en-GB" sz="1600" dirty="0">
                <a:solidFill>
                  <a:schemeClr val="bg1"/>
                </a:solidFill>
                <a:latin typeface="GOTHAM-BOOK" panose="02000504050000020004" pitchFamily="2" charset="0"/>
              </a:rPr>
              <a:t>Weight limit: 400kg</a:t>
            </a:r>
          </a:p>
          <a:p>
            <a:pPr>
              <a:lnSpc>
                <a:spcPct val="107000"/>
              </a:lnSpc>
              <a:spcAft>
                <a:spcPts val="800"/>
              </a:spcAft>
            </a:pPr>
            <a:r>
              <a:rPr lang="en-GB" sz="1600" dirty="0">
                <a:solidFill>
                  <a:schemeClr val="bg1"/>
                </a:solidFill>
                <a:latin typeface="GOTHAM-BOOK" panose="02000504050000020004" pitchFamily="2" charset="0"/>
              </a:rPr>
              <a:t>Dimensions: 1100mm x 1500mm</a:t>
            </a:r>
          </a:p>
          <a:p>
            <a:pPr>
              <a:lnSpc>
                <a:spcPct val="107000"/>
              </a:lnSpc>
              <a:spcAft>
                <a:spcPts val="800"/>
              </a:spcAft>
            </a:pPr>
            <a:endParaRPr lang="en-GB" sz="1600" b="1" dirty="0">
              <a:solidFill>
                <a:schemeClr val="bg1"/>
              </a:solidFill>
              <a:latin typeface="Trajan Pro 3 Semibold" panose="02020502050503020301" pitchFamily="18" charset="0"/>
            </a:endParaRPr>
          </a:p>
        </p:txBody>
      </p:sp>
      <p:pic>
        <p:nvPicPr>
          <p:cNvPr id="4" name="Picture 3" descr="Diagram, engineering drawing&#10;&#10;Description automatically generated">
            <a:extLst>
              <a:ext uri="{FF2B5EF4-FFF2-40B4-BE49-F238E27FC236}">
                <a16:creationId xmlns:a16="http://schemas.microsoft.com/office/drawing/2014/main" id="{CB907157-381F-3643-A24E-16140486A175}"/>
              </a:ext>
            </a:extLst>
          </p:cNvPr>
          <p:cNvPicPr>
            <a:picLocks noChangeAspect="1"/>
          </p:cNvPicPr>
          <p:nvPr/>
        </p:nvPicPr>
        <p:blipFill>
          <a:blip r:embed="rId3"/>
          <a:stretch>
            <a:fillRect/>
          </a:stretch>
        </p:blipFill>
        <p:spPr>
          <a:xfrm>
            <a:off x="5505732" y="3116943"/>
            <a:ext cx="5744885" cy="3330000"/>
          </a:xfrm>
          <a:prstGeom prst="rect">
            <a:avLst/>
          </a:prstGeom>
        </p:spPr>
      </p:pic>
    </p:spTree>
    <p:extLst>
      <p:ext uri="{BB962C8B-B14F-4D97-AF65-F5344CB8AC3E}">
        <p14:creationId xmlns:p14="http://schemas.microsoft.com/office/powerpoint/2010/main" val="2996598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6998" y="1370749"/>
            <a:ext cx="10800497" cy="3402213"/>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LIFTS</a:t>
            </a:r>
          </a:p>
          <a:p>
            <a:endParaRPr lang="en-GB" sz="2000" dirty="0">
              <a:solidFill>
                <a:srgbClr val="BDA586"/>
              </a:solidFill>
              <a:latin typeface="GOTHAM-MEDIUM" panose="02000504050000020004" pitchFamily="2" charset="0"/>
            </a:endParaRPr>
          </a:p>
          <a:p>
            <a:endParaRPr lang="en-GB" sz="1600" dirty="0">
              <a:solidFill>
                <a:schemeClr val="bg1"/>
              </a:solidFill>
              <a:latin typeface="GOTHAM-BOOK" panose="02000504050000020004" pitchFamily="2" charset="0"/>
            </a:endParaRPr>
          </a:p>
          <a:p>
            <a:pPr lvl="0">
              <a:lnSpc>
                <a:spcPct val="107000"/>
              </a:lnSpc>
              <a:spcAft>
                <a:spcPts val="800"/>
              </a:spcAft>
            </a:pPr>
            <a:r>
              <a:rPr lang="en-GB" sz="1600" b="1" dirty="0">
                <a:solidFill>
                  <a:schemeClr val="bg1"/>
                </a:solidFill>
                <a:latin typeface="GOTHAM-BOOK" panose="02000504050000020004" pitchFamily="2" charset="0"/>
              </a:rPr>
              <a:t>4. Outdoor platform lift – Learning Centre entrance – Eastgate</a:t>
            </a:r>
          </a:p>
          <a:p>
            <a:pPr>
              <a:lnSpc>
                <a:spcPct val="107000"/>
              </a:lnSpc>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BOOK" panose="02000504050000020004" pitchFamily="2" charset="0"/>
              </a:rPr>
              <a:t>The outdoor platform lift provides access from Eastgate to the Learning Centre.</a:t>
            </a:r>
          </a:p>
          <a:p>
            <a:pPr>
              <a:lnSpc>
                <a:spcPct val="107000"/>
              </a:lnSpc>
              <a:spcAft>
                <a:spcPts val="800"/>
              </a:spcAft>
            </a:pPr>
            <a:r>
              <a:rPr lang="en-GB" sz="1600" dirty="0">
                <a:solidFill>
                  <a:schemeClr val="bg1"/>
                </a:solidFill>
                <a:latin typeface="GOTHAM-BOOK" panose="02000504050000020004" pitchFamily="2" charset="0"/>
              </a:rPr>
              <a:t>Capacity: 2 persons</a:t>
            </a:r>
          </a:p>
          <a:p>
            <a:pPr>
              <a:lnSpc>
                <a:spcPct val="107000"/>
              </a:lnSpc>
              <a:spcAft>
                <a:spcPts val="800"/>
              </a:spcAft>
            </a:pPr>
            <a:r>
              <a:rPr lang="en-GB" sz="1600" dirty="0">
                <a:solidFill>
                  <a:schemeClr val="bg1"/>
                </a:solidFill>
                <a:latin typeface="GOTHAM-BOOK" panose="02000504050000020004" pitchFamily="2" charset="0"/>
              </a:rPr>
              <a:t>Weight limit: 400kg</a:t>
            </a:r>
          </a:p>
          <a:p>
            <a:pPr>
              <a:lnSpc>
                <a:spcPct val="107000"/>
              </a:lnSpc>
              <a:spcAft>
                <a:spcPts val="800"/>
              </a:spcAft>
            </a:pPr>
            <a:r>
              <a:rPr lang="en-GB" sz="1600" dirty="0">
                <a:solidFill>
                  <a:schemeClr val="bg1"/>
                </a:solidFill>
                <a:latin typeface="GOTHAM-BOOK" panose="02000504050000020004" pitchFamily="2" charset="0"/>
              </a:rPr>
              <a:t>Dimensions: 1700mm x 1000mm</a:t>
            </a:r>
          </a:p>
          <a:p>
            <a:pPr>
              <a:lnSpc>
                <a:spcPct val="107000"/>
              </a:lnSpc>
              <a:spcAft>
                <a:spcPts val="800"/>
              </a:spcAft>
            </a:pPr>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585899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AD134E-9677-2444-95CD-995934DFC00C}"/>
              </a:ext>
            </a:extLst>
          </p:cNvPr>
          <p:cNvSpPr/>
          <p:nvPr/>
        </p:nvSpPr>
        <p:spPr>
          <a:xfrm>
            <a:off x="0" y="0"/>
            <a:ext cx="12192000" cy="6858000"/>
          </a:xfrm>
          <a:prstGeom prst="rect">
            <a:avLst/>
          </a:prstGeom>
          <a:solidFill>
            <a:srgbClr val="4E3A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72946-BA44-104B-8911-57652D56F5D9}"/>
              </a:ext>
            </a:extLst>
          </p:cNvPr>
          <p:cNvSpPr txBox="1"/>
          <p:nvPr/>
        </p:nvSpPr>
        <p:spPr>
          <a:xfrm>
            <a:off x="829340" y="1097304"/>
            <a:ext cx="10419907" cy="4663393"/>
          </a:xfrm>
          <a:prstGeom prst="rect">
            <a:avLst/>
          </a:prstGeom>
          <a:noFill/>
        </p:spPr>
        <p:txBody>
          <a:bodyPr wrap="square" rtlCol="0" anchor="ctr">
            <a:spAutoFit/>
          </a:bodyPr>
          <a:lstStyle/>
          <a:p>
            <a:pPr algn="ctr"/>
            <a:r>
              <a:rPr lang="en-GB" sz="3000" dirty="0">
                <a:solidFill>
                  <a:srgbClr val="BDA586"/>
                </a:solidFill>
                <a:latin typeface="GOTHAM-MEDIUM" panose="02000504050000020004" pitchFamily="2" charset="0"/>
              </a:rPr>
              <a:t>CONTACT FOR </a:t>
            </a:r>
          </a:p>
          <a:p>
            <a:pPr algn="ctr"/>
            <a:r>
              <a:rPr lang="en-GB" sz="3000" dirty="0">
                <a:solidFill>
                  <a:srgbClr val="BDA586"/>
                </a:solidFill>
                <a:latin typeface="GOTHAM-MEDIUM" panose="02000504050000020004" pitchFamily="2" charset="0"/>
              </a:rPr>
              <a:t>ACCESSIBLITY ENQUIRIES</a:t>
            </a:r>
          </a:p>
          <a:p>
            <a:pPr algn="ctr"/>
            <a:endParaRPr lang="en-GB" sz="3000" dirty="0">
              <a:solidFill>
                <a:srgbClr val="BDA586"/>
              </a:solidFill>
              <a:latin typeface="GOTHAM-MEDIUM" panose="02000504050000020004" pitchFamily="2" charset="0"/>
            </a:endParaRPr>
          </a:p>
          <a:p>
            <a:pPr algn="ctr"/>
            <a:endParaRPr lang="en-GB" sz="1800" dirty="0">
              <a:solidFill>
                <a:srgbClr val="BDA586"/>
              </a:solidFill>
              <a:latin typeface="GOTHAM-MEDIUM" panose="02000504050000020004" pitchFamily="2" charset="0"/>
            </a:endParaRPr>
          </a:p>
          <a:p>
            <a:r>
              <a:rPr lang="en-GB" sz="2400" b="1" dirty="0">
                <a:solidFill>
                  <a:schemeClr val="bg1"/>
                </a:solidFill>
                <a:latin typeface="Trajan Pro 3 Semibold" panose="02020502050503020301" pitchFamily="18" charset="0"/>
              </a:rPr>
              <a:t>Ruth Creasey</a:t>
            </a:r>
          </a:p>
          <a:p>
            <a:r>
              <a:rPr lang="en-GB" sz="2400" b="1" dirty="0">
                <a:solidFill>
                  <a:schemeClr val="bg1"/>
                </a:solidFill>
                <a:latin typeface="Trajan Pro 3 Semibold" panose="02020502050503020301" pitchFamily="18" charset="0"/>
              </a:rPr>
              <a:t>Visitor Experience Manager</a:t>
            </a:r>
          </a:p>
          <a:p>
            <a:endParaRPr lang="en-GB" sz="2400" b="1" dirty="0">
              <a:solidFill>
                <a:schemeClr val="bg1"/>
              </a:solidFill>
              <a:latin typeface="Trajan Pro 3 Semibold" panose="02020502050503020301" pitchFamily="18" charset="0"/>
            </a:endParaRPr>
          </a:p>
          <a:p>
            <a:pPr>
              <a:lnSpc>
                <a:spcPct val="107000"/>
              </a:lnSpc>
              <a:spcAft>
                <a:spcPts val="800"/>
              </a:spcAft>
            </a:pPr>
            <a:r>
              <a:rPr lang="en-GB" sz="2400" u="sng" dirty="0">
                <a:solidFill>
                  <a:schemeClr val="bg1"/>
                </a:solidFill>
                <a:effectLst/>
                <a:latin typeface="GOTHAM-BOOK" panose="02000504050000020004" pitchFamily="2"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Ruth.creasey@lincolncathedral.com</a:t>
            </a:r>
            <a:endParaRPr lang="en-GB" sz="2400" dirty="0">
              <a:solidFill>
                <a:schemeClr val="bg1"/>
              </a:solidFill>
              <a:effectLst/>
              <a:latin typeface="GOTHAM-BOOK" panose="0200050405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solidFill>
                  <a:schemeClr val="bg1"/>
                </a:solidFill>
                <a:effectLst/>
                <a:latin typeface="GOTHAM-BOOK" panose="02000504050000020004" pitchFamily="2" charset="0"/>
                <a:ea typeface="Calibri" panose="020F0502020204030204" pitchFamily="34" charset="0"/>
                <a:cs typeface="Calibri" panose="020F0502020204030204" pitchFamily="34" charset="0"/>
              </a:rPr>
              <a:t>01522 561600</a:t>
            </a:r>
            <a:endParaRPr lang="en-GB" sz="2400" dirty="0">
              <a:solidFill>
                <a:schemeClr val="bg1"/>
              </a:solidFill>
              <a:effectLst/>
              <a:latin typeface="GOTHAM-BOOK" panose="0200050405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400" u="sng" dirty="0" err="1">
                <a:solidFill>
                  <a:schemeClr val="bg1"/>
                </a:solidFill>
                <a:effectLst/>
                <a:latin typeface="GOTHAM-BOOK" panose="02000504050000020004" pitchFamily="2" charset="0"/>
                <a:ea typeface="Calibri" panose="020F0502020204030204" pitchFamily="34" charset="0"/>
                <a:cs typeface="Calibri" panose="020F0502020204030204" pitchFamily="34" charset="0"/>
              </a:rPr>
              <a:t>www.lincolncathedral.com</a:t>
            </a:r>
            <a:endParaRPr lang="en-GB" sz="2400" dirty="0">
              <a:solidFill>
                <a:schemeClr val="bg1"/>
              </a:solidFill>
              <a:effectLst/>
              <a:latin typeface="GOTHAM-BOOK" panose="02000504050000020004" pitchFamily="2" charset="0"/>
              <a:ea typeface="Calibri" panose="020F0502020204030204" pitchFamily="34" charset="0"/>
              <a:cs typeface="Times New Roman" panose="02020603050405020304" pitchFamily="18" charset="0"/>
            </a:endParaRPr>
          </a:p>
          <a:p>
            <a:pPr algn="ctr"/>
            <a:endParaRPr lang="en-GB" sz="2000" dirty="0">
              <a:solidFill>
                <a:schemeClr val="bg1"/>
              </a:solidFill>
              <a:latin typeface="GOTHAM-BOOK" panose="02000504050000020004" pitchFamily="2" charset="0"/>
            </a:endParaRPr>
          </a:p>
        </p:txBody>
      </p:sp>
    </p:spTree>
    <p:extLst>
      <p:ext uri="{BB962C8B-B14F-4D97-AF65-F5344CB8AC3E}">
        <p14:creationId xmlns:p14="http://schemas.microsoft.com/office/powerpoint/2010/main" val="415843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one statue in front of a house&#10;&#10;Description automatically generated with medium confidence">
            <a:extLst>
              <a:ext uri="{FF2B5EF4-FFF2-40B4-BE49-F238E27FC236}">
                <a16:creationId xmlns:a16="http://schemas.microsoft.com/office/drawing/2014/main" id="{39A0C89E-9C32-144C-A09C-925CF9EFDADF}"/>
              </a:ext>
            </a:extLst>
          </p:cNvPr>
          <p:cNvPicPr>
            <a:picLocks noChangeAspect="1"/>
          </p:cNvPicPr>
          <p:nvPr/>
        </p:nvPicPr>
        <p:blipFill rotWithShape="1">
          <a:blip r:embed="rId2">
            <a:alphaModFix amt="50000"/>
          </a:blip>
          <a:srcRect t="6900" r="-1" b="8808"/>
          <a:stretch/>
        </p:blipFill>
        <p:spPr>
          <a:xfrm>
            <a:off x="20" y="10"/>
            <a:ext cx="12188930" cy="6857990"/>
          </a:xfrm>
          <a:prstGeom prst="rect">
            <a:avLst/>
          </a:prstGeom>
        </p:spPr>
      </p:pic>
      <p:sp>
        <p:nvSpPr>
          <p:cNvPr id="6" name="TextBox 5">
            <a:extLst>
              <a:ext uri="{FF2B5EF4-FFF2-40B4-BE49-F238E27FC236}">
                <a16:creationId xmlns:a16="http://schemas.microsoft.com/office/drawing/2014/main" id="{CB6534EA-7F9B-574B-BA05-7F962FCDDDF0}"/>
              </a:ext>
            </a:extLst>
          </p:cNvPr>
          <p:cNvSpPr txBox="1"/>
          <p:nvPr/>
        </p:nvSpPr>
        <p:spPr>
          <a:xfrm>
            <a:off x="1524000" y="1122363"/>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GOTHAM-MEDIUM" panose="02000604040000020004" pitchFamily="2" charset="0"/>
                <a:ea typeface="+mj-ea"/>
                <a:cs typeface="+mj-cs"/>
              </a:rPr>
              <a:t>LINCOLN CATHEDRAL - AT A GLANCE</a:t>
            </a: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8608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531003"/>
            <a:ext cx="5970988" cy="5552995"/>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LINCOLN CATHEDRAL </a:t>
            </a:r>
          </a:p>
          <a:p>
            <a:r>
              <a:rPr lang="en-GB" sz="2000" dirty="0">
                <a:solidFill>
                  <a:srgbClr val="BDA586"/>
                </a:solidFill>
                <a:latin typeface="GOTHAM-MEDIUM" panose="02000504050000020004" pitchFamily="2" charset="0"/>
              </a:rPr>
              <a:t>AT A GLANCE</a:t>
            </a:r>
          </a:p>
          <a:p>
            <a:endParaRPr lang="en-GB" sz="1200" dirty="0">
              <a:solidFill>
                <a:srgbClr val="BDA586"/>
              </a:solidFill>
              <a:latin typeface="GOTHAM-MEDIUM" panose="02000504050000020004" pitchFamily="2" charset="0"/>
            </a:endParaRPr>
          </a:p>
          <a:p>
            <a:endParaRPr lang="en-GB" sz="2000" dirty="0">
              <a:solidFill>
                <a:schemeClr val="bg1"/>
              </a:solidFill>
              <a:latin typeface="GOTHAM-BOOK" panose="02000504050000020004" pitchFamily="2" charset="0"/>
            </a:endParaRPr>
          </a:p>
          <a:p>
            <a:pPr algn="just">
              <a:lnSpc>
                <a:spcPct val="107000"/>
              </a:lnSpc>
              <a:spcAft>
                <a:spcPts val="800"/>
              </a:spcAft>
            </a:pPr>
            <a:r>
              <a:rPr lang="en-GB" sz="2400" dirty="0">
                <a:solidFill>
                  <a:schemeClr val="bg1"/>
                </a:solidFill>
                <a:latin typeface="GOTHAM-MEDIUM" panose="02000504050000020004" pitchFamily="2" charset="0"/>
              </a:rPr>
              <a:t>Level access</a:t>
            </a:r>
          </a:p>
          <a:p>
            <a:pPr algn="just">
              <a:lnSpc>
                <a:spcPct val="107000"/>
              </a:lnSpc>
              <a:spcAft>
                <a:spcPts val="800"/>
              </a:spcAft>
            </a:pPr>
            <a:endParaRPr lang="en-GB" sz="2400" dirty="0">
              <a:solidFill>
                <a:schemeClr val="bg1"/>
              </a:solidFill>
              <a:latin typeface="GOTHAM-MEDIUM"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There is level access from Minster Yard (LN2 1PX) into the cathedral via the main entrance. The Cathedral’s visitor centre also has step-free access into the shop and café.</a:t>
            </a:r>
          </a:p>
          <a:p>
            <a:pPr algn="just">
              <a:lnSpc>
                <a:spcPct val="107000"/>
              </a:lnSpc>
              <a:spcAft>
                <a:spcPts val="800"/>
              </a:spcAft>
            </a:pPr>
            <a:r>
              <a:rPr lang="en-GB" sz="1600" dirty="0">
                <a:solidFill>
                  <a:schemeClr val="bg1"/>
                </a:solidFill>
                <a:latin typeface="GOTHAM-BOOK" panose="02000504050000020004" pitchFamily="2" charset="0"/>
              </a:rPr>
              <a:t> </a:t>
            </a:r>
          </a:p>
          <a:p>
            <a:pPr algn="just">
              <a:lnSpc>
                <a:spcPct val="107000"/>
              </a:lnSpc>
              <a:spcAft>
                <a:spcPts val="800"/>
              </a:spcAft>
            </a:pPr>
            <a:r>
              <a:rPr lang="en-GB" sz="1600" dirty="0">
                <a:solidFill>
                  <a:schemeClr val="bg1"/>
                </a:solidFill>
                <a:latin typeface="GOTHAM-BOOK" panose="02000504050000020004" pitchFamily="2" charset="0"/>
              </a:rPr>
              <a:t>The main cathedral floor is step-free except for some small chapels.  There is a platform lift to provide access from the cathedral to the visitor centre. There are four lifts available in the visitor centre to provide access from the roadside into the building and to the first floor.</a:t>
            </a:r>
          </a:p>
          <a:p>
            <a:pPr>
              <a:lnSpc>
                <a:spcPct val="107000"/>
              </a:lnSpc>
              <a:spcAft>
                <a:spcPts val="800"/>
              </a:spcAft>
            </a:pPr>
            <a:r>
              <a:rPr lang="en-GB" sz="2000" dirty="0">
                <a:solidFill>
                  <a:schemeClr val="bg1"/>
                </a:solidFill>
                <a:latin typeface="GOTHAM-BOOK" panose="02000504050000020004" pitchFamily="2" charset="0"/>
              </a:rPr>
              <a:t> </a:t>
            </a:r>
          </a:p>
          <a:p>
            <a:endParaRPr lang="en-GB" sz="1600" b="1" dirty="0">
              <a:solidFill>
                <a:schemeClr val="bg1"/>
              </a:solidFill>
              <a:latin typeface="Trajan Pro 3 Semibold" panose="02020502050503020301" pitchFamily="18" charset="0"/>
            </a:endParaRPr>
          </a:p>
        </p:txBody>
      </p:sp>
      <p:pic>
        <p:nvPicPr>
          <p:cNvPr id="11" name="Picture 10">
            <a:extLst>
              <a:ext uri="{FF2B5EF4-FFF2-40B4-BE49-F238E27FC236}">
                <a16:creationId xmlns:a16="http://schemas.microsoft.com/office/drawing/2014/main" id="{489F2C69-DEC2-8143-86A7-9D928B5D61F0}"/>
              </a:ext>
            </a:extLst>
          </p:cNvPr>
          <p:cNvPicPr>
            <a:picLocks noChangeAspect="1"/>
          </p:cNvPicPr>
          <p:nvPr/>
        </p:nvPicPr>
        <p:blipFill>
          <a:blip r:embed="rId3"/>
          <a:srcRect l="16702" r="16702"/>
          <a:stretch/>
        </p:blipFill>
        <p:spPr>
          <a:xfrm rot="180000">
            <a:off x="7274279" y="1339659"/>
            <a:ext cx="4174235" cy="4178684"/>
          </a:xfrm>
          <a:prstGeom prst="rect">
            <a:avLst/>
          </a:prstGeom>
          <a:ln w="76200" cap="sq">
            <a:solidFill>
              <a:schemeClr val="bg1"/>
            </a:solidFill>
            <a:miter lim="800000"/>
          </a:ln>
          <a:effectLst>
            <a:outerShdw blurRad="152400" dist="38100" dir="5400000" sx="101000" sy="101000" algn="ctr" rotWithShape="0">
              <a:schemeClr val="tx1">
                <a:alpha val="50000"/>
              </a:schemeClr>
            </a:outerShdw>
          </a:effectLst>
        </p:spPr>
      </p:pic>
    </p:spTree>
    <p:extLst>
      <p:ext uri="{BB962C8B-B14F-4D97-AF65-F5344CB8AC3E}">
        <p14:creationId xmlns:p14="http://schemas.microsoft.com/office/powerpoint/2010/main" val="152577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383795"/>
            <a:ext cx="10924022" cy="5777736"/>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LINCOLN CATHEDRAL - AT A GLANCE</a:t>
            </a:r>
          </a:p>
          <a:p>
            <a:endParaRPr lang="en-GB" sz="20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MEDIUM" panose="02000504050000020004" pitchFamily="2" charset="0"/>
              </a:rPr>
              <a:t>Hearing</a:t>
            </a:r>
          </a:p>
          <a:p>
            <a:pPr marL="342900" lvl="0" indent="-342900">
              <a:spcAft>
                <a:spcPts val="800"/>
              </a:spcAft>
              <a:buFont typeface="Symbol" pitchFamily="2" charset="2"/>
              <a:buChar char="·"/>
            </a:pPr>
            <a:r>
              <a:rPr lang="en-GB" sz="1600" dirty="0">
                <a:solidFill>
                  <a:schemeClr val="bg1"/>
                </a:solidFill>
                <a:latin typeface="GOTHAM-BOOK" panose="02000504050000020004" pitchFamily="2" charset="0"/>
              </a:rPr>
              <a:t>A hearing loop is available at the welcome desk, shop and in the community rooms</a:t>
            </a:r>
          </a:p>
          <a:p>
            <a:pPr lvl="0">
              <a:spcAft>
                <a:spcPts val="800"/>
              </a:spcAft>
            </a:pPr>
            <a:r>
              <a:rPr lang="en-GB" sz="1600" dirty="0">
                <a:solidFill>
                  <a:schemeClr val="bg1"/>
                </a:solidFill>
                <a:latin typeface="GOTHAM-BOOK" panose="02000504050000020004" pitchFamily="2" charset="0"/>
              </a:rPr>
              <a:t>      </a:t>
            </a:r>
          </a:p>
          <a:p>
            <a:pPr>
              <a:lnSpc>
                <a:spcPct val="107000"/>
              </a:lnSpc>
              <a:spcAft>
                <a:spcPts val="800"/>
              </a:spcAft>
            </a:pPr>
            <a:r>
              <a:rPr lang="en-GB" sz="1600" dirty="0">
                <a:solidFill>
                  <a:schemeClr val="bg1"/>
                </a:solidFill>
                <a:latin typeface="GOTHAM-MEDIUM" panose="02000504050000020004" pitchFamily="2" charset="0"/>
              </a:rPr>
              <a:t>Visual</a:t>
            </a:r>
          </a:p>
          <a:p>
            <a:pPr marL="342900" lvl="0" indent="-342900">
              <a:lnSpc>
                <a:spcPct val="107000"/>
              </a:lnSpc>
              <a:buFont typeface="Symbol" pitchFamily="2" charset="2"/>
              <a:buChar char="·"/>
            </a:pPr>
            <a:r>
              <a:rPr lang="en-GB" sz="1600" dirty="0">
                <a:solidFill>
                  <a:schemeClr val="bg1"/>
                </a:solidFill>
                <a:latin typeface="GOTHAM-BOOK" panose="02000504050000020004" pitchFamily="2" charset="0"/>
              </a:rPr>
              <a:t>Glass doors have contrast markings</a:t>
            </a:r>
          </a:p>
          <a:p>
            <a:pPr marL="342900" lvl="0" indent="-342900">
              <a:lnSpc>
                <a:spcPct val="107000"/>
              </a:lnSpc>
              <a:buFont typeface="Symbol" pitchFamily="2" charset="2"/>
              <a:buChar char="·"/>
            </a:pPr>
            <a:r>
              <a:rPr lang="en-GB" sz="1600" dirty="0">
                <a:solidFill>
                  <a:schemeClr val="bg1"/>
                </a:solidFill>
                <a:latin typeface="GOTHAM-BOOK" panose="02000504050000020004" pitchFamily="2" charset="0"/>
              </a:rPr>
              <a:t>Orders of service are available in large print</a:t>
            </a:r>
          </a:p>
          <a:p>
            <a:pPr marL="342900" lvl="0" indent="-342900">
              <a:lnSpc>
                <a:spcPct val="107000"/>
              </a:lnSpc>
              <a:buFont typeface="Symbol" pitchFamily="2" charset="2"/>
              <a:buChar char="·"/>
            </a:pPr>
            <a:r>
              <a:rPr lang="en-GB" sz="1600" dirty="0">
                <a:solidFill>
                  <a:schemeClr val="bg1"/>
                </a:solidFill>
                <a:latin typeface="GOTHAM-BOOK" panose="02000504050000020004" pitchFamily="2" charset="0"/>
              </a:rPr>
              <a:t>Carvings may be touched</a:t>
            </a:r>
          </a:p>
          <a:p>
            <a:pPr marL="342900" lvl="0" indent="-342900">
              <a:lnSpc>
                <a:spcPct val="107000"/>
              </a:lnSpc>
              <a:buFont typeface="Symbol" pitchFamily="2" charset="2"/>
              <a:buChar char="·"/>
            </a:pPr>
            <a:r>
              <a:rPr lang="en-GB" sz="1600" dirty="0">
                <a:solidFill>
                  <a:schemeClr val="bg1"/>
                </a:solidFill>
                <a:latin typeface="GOTHAM-BOOK" panose="02000504050000020004" pitchFamily="2" charset="0"/>
              </a:rPr>
              <a:t>Welcome leaflet is available in large print</a:t>
            </a:r>
          </a:p>
          <a:p>
            <a:pPr marL="342900" lvl="0" indent="-342900">
              <a:lnSpc>
                <a:spcPct val="107000"/>
              </a:lnSpc>
              <a:spcAft>
                <a:spcPts val="800"/>
              </a:spcAft>
              <a:buFont typeface="Symbol" pitchFamily="2" charset="2"/>
              <a:buChar char="·"/>
            </a:pPr>
            <a:r>
              <a:rPr lang="en-GB" sz="1600" dirty="0">
                <a:solidFill>
                  <a:schemeClr val="bg1"/>
                </a:solidFill>
                <a:latin typeface="GOTHAM-BOOK" panose="02000504050000020004" pitchFamily="2" charset="0"/>
              </a:rPr>
              <a:t>Café menus are available in large print</a:t>
            </a:r>
          </a:p>
          <a:p>
            <a:pPr marL="342900" lvl="0" indent="-342900">
              <a:lnSpc>
                <a:spcPct val="107000"/>
              </a:lnSpc>
              <a:spcAft>
                <a:spcPts val="800"/>
              </a:spcAft>
              <a:buFont typeface="Symbol" pitchFamily="2" charset="2"/>
              <a:buChar char="·"/>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MEDIUM" panose="02000504050000020004" pitchFamily="2" charset="0"/>
              </a:rPr>
              <a:t>General</a:t>
            </a:r>
          </a:p>
          <a:p>
            <a:pPr marL="342900" lvl="0" indent="-342900">
              <a:lnSpc>
                <a:spcPct val="107000"/>
              </a:lnSpc>
              <a:buFont typeface="Symbol" pitchFamily="2" charset="2"/>
              <a:buChar char="·"/>
            </a:pPr>
            <a:r>
              <a:rPr lang="en-GB" sz="1600" dirty="0">
                <a:solidFill>
                  <a:schemeClr val="bg1"/>
                </a:solidFill>
                <a:latin typeface="GOTHAM-BOOK" panose="02000504050000020004" pitchFamily="2" charset="0"/>
              </a:rPr>
              <a:t>Carers and companions enjoy free admission to the cathedral and to cathedral-run events</a:t>
            </a:r>
          </a:p>
          <a:p>
            <a:pPr marL="342900" lvl="0" indent="-342900">
              <a:lnSpc>
                <a:spcPct val="107000"/>
              </a:lnSpc>
              <a:buFont typeface="Symbol" pitchFamily="2" charset="2"/>
              <a:buChar char="·"/>
            </a:pPr>
            <a:r>
              <a:rPr lang="en-GB" sz="1600" dirty="0">
                <a:solidFill>
                  <a:schemeClr val="bg1"/>
                </a:solidFill>
                <a:latin typeface="GOTHAM-BOOK" panose="02000504050000020004" pitchFamily="2" charset="0"/>
              </a:rPr>
              <a:t>Staff have undertaken disability and inclusivity awareness training</a:t>
            </a:r>
          </a:p>
          <a:p>
            <a:pPr marL="342900" indent="-342900">
              <a:spcAft>
                <a:spcPts val="800"/>
              </a:spcAft>
              <a:buFont typeface="Symbol" pitchFamily="2" charset="2"/>
              <a:buChar char="·"/>
            </a:pPr>
            <a:r>
              <a:rPr lang="en-GB" sz="1600" dirty="0">
                <a:solidFill>
                  <a:schemeClr val="bg1"/>
                </a:solidFill>
                <a:latin typeface="GOTHAM-BOOK" panose="02000504050000020004" pitchFamily="2" charset="0"/>
              </a:rPr>
              <a:t>Some staff and volunteers have enhanced training in areas such  as age, autism and dementia awareness</a:t>
            </a:r>
          </a:p>
          <a:p>
            <a:pPr>
              <a:lnSpc>
                <a:spcPct val="107000"/>
              </a:lnSpc>
              <a:spcAft>
                <a:spcPts val="800"/>
              </a:spcAft>
            </a:pPr>
            <a:r>
              <a:rPr lang="en-GB" sz="1600" dirty="0">
                <a:solidFill>
                  <a:schemeClr val="bg1"/>
                </a:solidFill>
                <a:latin typeface="GOTHAM-BOOK" panose="02000504050000020004" pitchFamily="2" charset="0"/>
              </a:rPr>
              <a:t> </a:t>
            </a: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216499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1549228"/>
            <a:ext cx="10924022" cy="3516540"/>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LINCOLN CATHEDRAL - AT A GLANCE</a:t>
            </a:r>
          </a:p>
          <a:p>
            <a:endParaRPr lang="en-GB" sz="2000" dirty="0">
              <a:solidFill>
                <a:schemeClr val="bg1"/>
              </a:solidFill>
              <a:latin typeface="GOTHAM-BOOK" panose="02000504050000020004" pitchFamily="2" charset="0"/>
            </a:endParaRPr>
          </a:p>
          <a:p>
            <a:pPr algn="just">
              <a:lnSpc>
                <a:spcPct val="107000"/>
              </a:lnSpc>
              <a:spcAft>
                <a:spcPts val="800"/>
              </a:spcAft>
            </a:pPr>
            <a:r>
              <a:rPr lang="en-GB" sz="1600" b="1" dirty="0">
                <a:solidFill>
                  <a:schemeClr val="bg1"/>
                </a:solidFill>
                <a:latin typeface="GOTHAM-MEDIUM" panose="02000504050000020004" pitchFamily="2" charset="0"/>
              </a:rPr>
              <a:t>Assistance dogs</a:t>
            </a:r>
            <a:endParaRPr lang="en-GB" sz="1600" dirty="0">
              <a:solidFill>
                <a:schemeClr val="bg1"/>
              </a:solidFill>
              <a:latin typeface="GOTHAM-MEDIUM" panose="02000504050000020004" pitchFamily="2" charset="0"/>
            </a:endParaRPr>
          </a:p>
          <a:p>
            <a:pPr algn="just">
              <a:lnSpc>
                <a:spcPct val="107000"/>
              </a:lnSpc>
              <a:spcAft>
                <a:spcPts val="800"/>
              </a:spcAft>
            </a:pPr>
            <a:r>
              <a:rPr lang="en-GB" sz="1600" dirty="0">
                <a:solidFill>
                  <a:schemeClr val="bg1"/>
                </a:solidFill>
                <a:latin typeface="GOTHAM-BOOK" panose="02000504050000020004" pitchFamily="2" charset="0"/>
              </a:rPr>
              <a:t>Lincoln Cathedral is a dog-friendly site</a:t>
            </a:r>
          </a:p>
          <a:p>
            <a:pPr algn="just">
              <a:lnSpc>
                <a:spcPct val="107000"/>
              </a:lnSpc>
              <a:spcAft>
                <a:spcPts val="800"/>
              </a:spcAft>
            </a:pPr>
            <a:r>
              <a:rPr lang="en-GB" sz="1600" dirty="0">
                <a:solidFill>
                  <a:schemeClr val="bg1"/>
                </a:solidFill>
                <a:latin typeface="GOTHAM-BOOK" panose="02000504050000020004" pitchFamily="2" charset="0"/>
              </a:rPr>
              <a:t>Assistance dogs are permitted throughout the site  </a:t>
            </a:r>
          </a:p>
          <a:p>
            <a:pPr algn="just">
              <a:lnSpc>
                <a:spcPct val="107000"/>
              </a:lnSpc>
              <a:spcAft>
                <a:spcPts val="800"/>
              </a:spcAft>
            </a:pPr>
            <a:r>
              <a:rPr lang="en-GB" sz="1600" dirty="0">
                <a:solidFill>
                  <a:schemeClr val="bg1"/>
                </a:solidFill>
                <a:latin typeface="GOTHAM-BOOK" panose="02000504050000020004" pitchFamily="2" charset="0"/>
              </a:rPr>
              <a:t>Water is available in the visitor centre</a:t>
            </a:r>
          </a:p>
          <a:p>
            <a:pPr algn="just">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b="1" dirty="0">
                <a:solidFill>
                  <a:schemeClr val="bg1"/>
                </a:solidFill>
                <a:latin typeface="GOTHAM-BOOK" panose="02000504050000020004" pitchFamily="2" charset="0"/>
              </a:rPr>
              <a:t>Quiet Area</a:t>
            </a:r>
          </a:p>
          <a:p>
            <a:pPr>
              <a:lnSpc>
                <a:spcPct val="107000"/>
              </a:lnSpc>
              <a:spcAft>
                <a:spcPts val="800"/>
              </a:spcAft>
            </a:pPr>
            <a:r>
              <a:rPr lang="en-GB" sz="1600" dirty="0">
                <a:solidFill>
                  <a:schemeClr val="bg1"/>
                </a:solidFill>
                <a:latin typeface="GOTHAM-BOOK" panose="02000504050000020004" pitchFamily="2" charset="0"/>
              </a:rPr>
              <a:t>Should you require a quiet area, please speak to a member of staff who will be able to provide access to a chapel</a:t>
            </a:r>
          </a:p>
          <a:p>
            <a:endParaRPr lang="en-GB" sz="1600" b="1" dirty="0">
              <a:solidFill>
                <a:schemeClr val="bg1"/>
              </a:solidFill>
              <a:latin typeface="Trajan Pro 3 Semibold" panose="02020502050503020301" pitchFamily="18" charset="0"/>
            </a:endParaRPr>
          </a:p>
        </p:txBody>
      </p:sp>
    </p:spTree>
    <p:extLst>
      <p:ext uri="{BB962C8B-B14F-4D97-AF65-F5344CB8AC3E}">
        <p14:creationId xmlns:p14="http://schemas.microsoft.com/office/powerpoint/2010/main" val="1400103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A0C89E-9C32-144C-A09C-925CF9EFDADF}"/>
              </a:ext>
            </a:extLst>
          </p:cNvPr>
          <p:cNvPicPr>
            <a:picLocks noChangeAspect="1"/>
          </p:cNvPicPr>
          <p:nvPr/>
        </p:nvPicPr>
        <p:blipFill rotWithShape="1">
          <a:blip r:embed="rId2">
            <a:alphaModFix amt="50000"/>
          </a:blip>
          <a:srcRect t="15709" r="-1" b="-1"/>
          <a:stretch/>
        </p:blipFill>
        <p:spPr>
          <a:xfrm>
            <a:off x="20" y="10"/>
            <a:ext cx="12188930" cy="6857990"/>
          </a:xfrm>
          <a:prstGeom prst="rect">
            <a:avLst/>
          </a:prstGeom>
        </p:spPr>
      </p:pic>
      <p:sp>
        <p:nvSpPr>
          <p:cNvPr id="6" name="TextBox 5">
            <a:extLst>
              <a:ext uri="{FF2B5EF4-FFF2-40B4-BE49-F238E27FC236}">
                <a16:creationId xmlns:a16="http://schemas.microsoft.com/office/drawing/2014/main" id="{CB6534EA-7F9B-574B-BA05-7F962FCDDDF0}"/>
              </a:ext>
            </a:extLst>
          </p:cNvPr>
          <p:cNvSpPr txBox="1"/>
          <p:nvPr/>
        </p:nvSpPr>
        <p:spPr>
          <a:xfrm>
            <a:off x="1524000" y="1122363"/>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GOTHAM-MEDIUM" panose="02000604040000020004" pitchFamily="2" charset="0"/>
                <a:ea typeface="+mj-ea"/>
                <a:cs typeface="+mj-cs"/>
              </a:rPr>
              <a:t>TRAVELLING TO LINCOLN CATHEDRAL</a:t>
            </a: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6963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A72CA8-9F49-7B4C-AF9C-384719CB6275}"/>
              </a:ext>
            </a:extLst>
          </p:cNvPr>
          <p:cNvSpPr txBox="1"/>
          <p:nvPr/>
        </p:nvSpPr>
        <p:spPr>
          <a:xfrm>
            <a:off x="636998" y="1545330"/>
            <a:ext cx="5198723" cy="2123658"/>
          </a:xfrm>
          <a:prstGeom prst="rect">
            <a:avLst/>
          </a:prstGeom>
          <a:noFill/>
        </p:spPr>
        <p:txBody>
          <a:bodyPr wrap="square" rtlCol="0" anchor="ctr">
            <a:spAutoFit/>
          </a:bodyPr>
          <a:lstStyle/>
          <a:p>
            <a:r>
              <a:rPr lang="en-GB" sz="4400" dirty="0">
                <a:solidFill>
                  <a:schemeClr val="bg1"/>
                </a:solidFill>
                <a:latin typeface="Omnes" pitchFamily="2" charset="77"/>
              </a:rPr>
              <a:t>Presentation </a:t>
            </a:r>
            <a:br>
              <a:rPr lang="en-GB" sz="4400" dirty="0">
                <a:solidFill>
                  <a:schemeClr val="bg1"/>
                </a:solidFill>
                <a:latin typeface="Omnes" pitchFamily="2" charset="77"/>
              </a:rPr>
            </a:br>
            <a:r>
              <a:rPr lang="en-GB" sz="4400" dirty="0">
                <a:solidFill>
                  <a:schemeClr val="bg1"/>
                </a:solidFill>
                <a:latin typeface="Omnes" pitchFamily="2" charset="77"/>
              </a:rPr>
              <a:t>Title Goes Here</a:t>
            </a:r>
          </a:p>
          <a:p>
            <a:r>
              <a:rPr lang="en-GB" sz="4400" dirty="0">
                <a:solidFill>
                  <a:schemeClr val="bg1"/>
                </a:solidFill>
                <a:latin typeface="Omnes" pitchFamily="2" charset="77"/>
              </a:rPr>
              <a:t>___</a:t>
            </a:r>
          </a:p>
        </p:txBody>
      </p:sp>
      <p:pic>
        <p:nvPicPr>
          <p:cNvPr id="3" name="Picture 2" descr="Shape&#10;&#10;Description automatically generated">
            <a:extLst>
              <a:ext uri="{FF2B5EF4-FFF2-40B4-BE49-F238E27FC236}">
                <a16:creationId xmlns:a16="http://schemas.microsoft.com/office/drawing/2014/main" id="{434D8744-AFCB-2447-9627-396B804D2366}"/>
              </a:ext>
            </a:extLst>
          </p:cNvPr>
          <p:cNvPicPr>
            <a:picLocks noChangeAspect="1"/>
          </p:cNvPicPr>
          <p:nvPr/>
        </p:nvPicPr>
        <p:blipFill>
          <a:blip r:embed="rId2"/>
          <a:stretch>
            <a:fillRect/>
          </a:stretch>
        </p:blipFill>
        <p:spPr>
          <a:xfrm>
            <a:off x="0" y="0"/>
            <a:ext cx="12192000" cy="7228389"/>
          </a:xfrm>
          <a:prstGeom prst="rect">
            <a:avLst/>
          </a:prstGeom>
        </p:spPr>
      </p:pic>
      <p:sp>
        <p:nvSpPr>
          <p:cNvPr id="9" name="TextBox 8">
            <a:extLst>
              <a:ext uri="{FF2B5EF4-FFF2-40B4-BE49-F238E27FC236}">
                <a16:creationId xmlns:a16="http://schemas.microsoft.com/office/drawing/2014/main" id="{47240716-FF43-0D41-805A-A76835B4D821}"/>
              </a:ext>
            </a:extLst>
          </p:cNvPr>
          <p:cNvSpPr txBox="1"/>
          <p:nvPr/>
        </p:nvSpPr>
        <p:spPr>
          <a:xfrm>
            <a:off x="630980" y="1085929"/>
            <a:ext cx="4238732" cy="4443139"/>
          </a:xfrm>
          <a:prstGeom prst="rect">
            <a:avLst/>
          </a:prstGeom>
          <a:noFill/>
        </p:spPr>
        <p:txBody>
          <a:bodyPr wrap="square" rtlCol="0" anchor="ctr">
            <a:spAutoFit/>
          </a:bodyPr>
          <a:lstStyle/>
          <a:p>
            <a:r>
              <a:rPr lang="en-GB" sz="2000" dirty="0">
                <a:solidFill>
                  <a:srgbClr val="BDA586"/>
                </a:solidFill>
                <a:latin typeface="GOTHAM-MEDIUM" panose="02000504050000020004" pitchFamily="2" charset="0"/>
              </a:rPr>
              <a:t>TRAVELLING TO </a:t>
            </a:r>
          </a:p>
          <a:p>
            <a:r>
              <a:rPr lang="en-GB" sz="2000" dirty="0">
                <a:solidFill>
                  <a:srgbClr val="BDA586"/>
                </a:solidFill>
                <a:latin typeface="GOTHAM-MEDIUM" panose="02000504050000020004" pitchFamily="2" charset="0"/>
              </a:rPr>
              <a:t>LINCOLN CATHEDRAL </a:t>
            </a:r>
          </a:p>
          <a:p>
            <a:endParaRPr lang="en-GB" sz="2000" dirty="0">
              <a:solidFill>
                <a:schemeClr val="bg1"/>
              </a:solidFill>
              <a:latin typeface="GOTHAM-BOOK" panose="02000504050000020004" pitchFamily="2" charset="0"/>
            </a:endParaRPr>
          </a:p>
          <a:p>
            <a:endParaRPr lang="en-GB" sz="1600" dirty="0">
              <a:solidFill>
                <a:schemeClr val="bg1"/>
              </a:solidFill>
              <a:latin typeface="GOTHAM-BOOK" panose="02000504050000020004" pitchFamily="2" charset="0"/>
            </a:endParaRPr>
          </a:p>
          <a:p>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Lincoln Cathedral </a:t>
            </a:r>
          </a:p>
          <a:p>
            <a:pPr>
              <a:lnSpc>
                <a:spcPct val="107000"/>
              </a:lnSpc>
              <a:spcAft>
                <a:spcPts val="800"/>
              </a:spcAft>
            </a:pPr>
            <a:r>
              <a:rPr lang="en-GB" sz="1600" dirty="0">
                <a:solidFill>
                  <a:schemeClr val="bg1"/>
                </a:solidFill>
                <a:latin typeface="GOTHAM-BOOK" panose="02000504050000020004" pitchFamily="2" charset="0"/>
              </a:rPr>
              <a:t>Minster Yard</a:t>
            </a:r>
          </a:p>
          <a:p>
            <a:pPr>
              <a:lnSpc>
                <a:spcPct val="107000"/>
              </a:lnSpc>
              <a:spcAft>
                <a:spcPts val="800"/>
              </a:spcAft>
            </a:pPr>
            <a:r>
              <a:rPr lang="en-GB" sz="1600" dirty="0">
                <a:solidFill>
                  <a:schemeClr val="bg1"/>
                </a:solidFill>
                <a:latin typeface="GOTHAM-BOOK" panose="02000504050000020004" pitchFamily="2" charset="0"/>
              </a:rPr>
              <a:t>Lincoln</a:t>
            </a:r>
          </a:p>
          <a:p>
            <a:pPr>
              <a:lnSpc>
                <a:spcPct val="107000"/>
              </a:lnSpc>
              <a:spcAft>
                <a:spcPts val="800"/>
              </a:spcAft>
            </a:pPr>
            <a:r>
              <a:rPr lang="en-GB" sz="1600" dirty="0">
                <a:solidFill>
                  <a:schemeClr val="bg1"/>
                </a:solidFill>
                <a:latin typeface="GOTHAM-BOOK" panose="02000504050000020004" pitchFamily="2" charset="0"/>
              </a:rPr>
              <a:t>LN2 1PX</a:t>
            </a:r>
          </a:p>
          <a:p>
            <a:endParaRPr lang="en-GB" sz="1600" dirty="0">
              <a:solidFill>
                <a:schemeClr val="bg1"/>
              </a:solidFill>
              <a:latin typeface="GOTHAM-BOOK" panose="02000504050000020004" pitchFamily="2" charset="0"/>
            </a:endParaRPr>
          </a:p>
          <a:p>
            <a:r>
              <a:rPr lang="en-GB" sz="1600" dirty="0">
                <a:solidFill>
                  <a:schemeClr val="bg1"/>
                </a:solidFill>
                <a:latin typeface="GOTHAM-BOOK" panose="02000504050000020004" pitchFamily="2" charset="0"/>
              </a:rPr>
              <a:t>01522 561600</a:t>
            </a:r>
          </a:p>
          <a:p>
            <a:pPr algn="just">
              <a:lnSpc>
                <a:spcPct val="107000"/>
              </a:lnSpc>
              <a:spcAft>
                <a:spcPts val="800"/>
              </a:spcAft>
            </a:pPr>
            <a:endParaRPr lang="en-GB" sz="1600" dirty="0">
              <a:solidFill>
                <a:schemeClr val="bg1"/>
              </a:solidFill>
              <a:latin typeface="GOTHAM-BOOK" panose="02000504050000020004" pitchFamily="2" charset="0"/>
            </a:endParaRPr>
          </a:p>
          <a:p>
            <a:pPr>
              <a:lnSpc>
                <a:spcPct val="107000"/>
              </a:lnSpc>
              <a:spcAft>
                <a:spcPts val="800"/>
              </a:spcAft>
            </a:pPr>
            <a:r>
              <a:rPr lang="en-GB" sz="1600" dirty="0">
                <a:solidFill>
                  <a:schemeClr val="bg1"/>
                </a:solidFill>
                <a:latin typeface="GOTHAM-BOOK" panose="02000504050000020004" pitchFamily="2" charset="0"/>
              </a:rPr>
              <a:t> </a:t>
            </a:r>
          </a:p>
          <a:p>
            <a:endParaRPr lang="en-GB" sz="1600" b="1" dirty="0">
              <a:solidFill>
                <a:schemeClr val="bg1"/>
              </a:solidFill>
              <a:latin typeface="Trajan Pro 3 Semibold" panose="02020502050503020301" pitchFamily="18" charset="0"/>
            </a:endParaRPr>
          </a:p>
        </p:txBody>
      </p:sp>
      <p:pic>
        <p:nvPicPr>
          <p:cNvPr id="5" name="Picture 4" descr="Map&#10;&#10;Description automatically generated">
            <a:extLst>
              <a:ext uri="{FF2B5EF4-FFF2-40B4-BE49-F238E27FC236}">
                <a16:creationId xmlns:a16="http://schemas.microsoft.com/office/drawing/2014/main" id="{50353DFC-1CB3-AA43-9584-184B87065AF2}"/>
              </a:ext>
            </a:extLst>
          </p:cNvPr>
          <p:cNvPicPr>
            <a:picLocks noChangeAspect="1"/>
          </p:cNvPicPr>
          <p:nvPr/>
        </p:nvPicPr>
        <p:blipFill>
          <a:blip r:embed="rId3"/>
          <a:stretch>
            <a:fillRect/>
          </a:stretch>
        </p:blipFill>
        <p:spPr>
          <a:xfrm>
            <a:off x="5328875" y="1175478"/>
            <a:ext cx="6565413" cy="4448067"/>
          </a:xfrm>
          <a:prstGeom prst="rect">
            <a:avLst/>
          </a:prstGeom>
        </p:spPr>
      </p:pic>
      <p:sp>
        <p:nvSpPr>
          <p:cNvPr id="6" name="TextBox 5">
            <a:extLst>
              <a:ext uri="{FF2B5EF4-FFF2-40B4-BE49-F238E27FC236}">
                <a16:creationId xmlns:a16="http://schemas.microsoft.com/office/drawing/2014/main" id="{8FC9FD1E-65D7-394D-8F4F-C45357BC9CFC}"/>
              </a:ext>
            </a:extLst>
          </p:cNvPr>
          <p:cNvSpPr txBox="1"/>
          <p:nvPr/>
        </p:nvSpPr>
        <p:spPr>
          <a:xfrm>
            <a:off x="8966884" y="5820573"/>
            <a:ext cx="2927404" cy="369332"/>
          </a:xfrm>
          <a:prstGeom prst="rect">
            <a:avLst/>
          </a:prstGeom>
          <a:noFill/>
        </p:spPr>
        <p:txBody>
          <a:bodyPr wrap="none" rtlCol="0">
            <a:spAutoFit/>
          </a:bodyPr>
          <a:lstStyle/>
          <a:p>
            <a:r>
              <a:rPr lang="en-GB" dirty="0">
                <a:solidFill>
                  <a:schemeClr val="bg1"/>
                </a:solidFill>
              </a:rPr>
              <a:t>Source: </a:t>
            </a:r>
            <a:r>
              <a:rPr lang="en-GB" dirty="0" err="1">
                <a:solidFill>
                  <a:schemeClr val="bg1"/>
                </a:solidFill>
              </a:rPr>
              <a:t>www.visitlincoln.com</a:t>
            </a:r>
            <a:endParaRPr lang="en-GB" dirty="0">
              <a:solidFill>
                <a:schemeClr val="bg1"/>
              </a:solidFill>
            </a:endParaRPr>
          </a:p>
        </p:txBody>
      </p:sp>
    </p:spTree>
    <p:extLst>
      <p:ext uri="{BB962C8B-B14F-4D97-AF65-F5344CB8AC3E}">
        <p14:creationId xmlns:p14="http://schemas.microsoft.com/office/powerpoint/2010/main" val="3426923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 Cathedral PowerPoint Slides" id="{3015450F-F24D-6846-88DF-E2A85FFD380B}" vid="{8B5FBC63-BE11-CC45-8343-47D844CD5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DA2E87644B8D4DA0E92F5C90A58AB3" ma:contentTypeVersion="18" ma:contentTypeDescription="Create a new document." ma:contentTypeScope="" ma:versionID="c79f1c4c3bce13a431514930e886d0e9">
  <xsd:schema xmlns:xsd="http://www.w3.org/2001/XMLSchema" xmlns:xs="http://www.w3.org/2001/XMLSchema" xmlns:p="http://schemas.microsoft.com/office/2006/metadata/properties" xmlns:ns2="77145e5b-2868-409f-b93d-4ab2614222be" xmlns:ns3="4b61207a-1ddb-4164-80db-6e6a79f1cac0" xmlns:ns4="43018928-49a9-4be7-95db-dbc31a4810a6" targetNamespace="http://schemas.microsoft.com/office/2006/metadata/properties" ma:root="true" ma:fieldsID="503de3dddf2dc0eca9627f17cb941d31" ns2:_="" ns3:_="" ns4:_="">
    <xsd:import namespace="77145e5b-2868-409f-b93d-4ab2614222be"/>
    <xsd:import namespace="4b61207a-1ddb-4164-80db-6e6a79f1cac0"/>
    <xsd:import namespace="43018928-49a9-4be7-95db-dbc31a4810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145e5b-2868-409f-b93d-4ab261422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074c6c-4fc3-424c-a99d-283a2576ce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61207a-1ddb-4164-80db-6e6a79f1ca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018928-49a9-4be7-95db-dbc31a4810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b6edb60-b3d8-49fc-bf3d-0148c59e4588}" ma:internalName="TaxCatchAll" ma:showField="CatchAllData" ma:web="43018928-49a9-4be7-95db-dbc31a4810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018928-49a9-4be7-95db-dbc31a4810a6" xsi:nil="true"/>
    <lcf76f155ced4ddcb4097134ff3c332f xmlns="77145e5b-2868-409f-b93d-4ab2614222be">
      <Terms xmlns="http://schemas.microsoft.com/office/infopath/2007/PartnerControls"/>
    </lcf76f155ced4ddcb4097134ff3c332f>
    <SharedWithUsers xmlns="4b61207a-1ddb-4164-80db-6e6a79f1cac0">
      <UserInfo>
        <DisplayName>Alana Brook</DisplayName>
        <AccountId>485</AccountId>
        <AccountType/>
      </UserInfo>
    </SharedWithUsers>
  </documentManagement>
</p:properties>
</file>

<file path=customXml/itemProps1.xml><?xml version="1.0" encoding="utf-8"?>
<ds:datastoreItem xmlns:ds="http://schemas.openxmlformats.org/officeDocument/2006/customXml" ds:itemID="{02EF05FB-95C9-446B-A95B-931F458C17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145e5b-2868-409f-b93d-4ab2614222be"/>
    <ds:schemaRef ds:uri="4b61207a-1ddb-4164-80db-6e6a79f1cac0"/>
    <ds:schemaRef ds:uri="43018928-49a9-4be7-95db-dbc31a481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F575F0-5235-457D-85BD-54545CAA58D4}">
  <ds:schemaRefs>
    <ds:schemaRef ds:uri="http://schemas.microsoft.com/sharepoint/v3/contenttype/forms"/>
  </ds:schemaRefs>
</ds:datastoreItem>
</file>

<file path=customXml/itemProps3.xml><?xml version="1.0" encoding="utf-8"?>
<ds:datastoreItem xmlns:ds="http://schemas.openxmlformats.org/officeDocument/2006/customXml" ds:itemID="{C62DF838-237D-4D4E-9DF7-403B7903C838}">
  <ds:schemaRefs>
    <ds:schemaRef ds:uri="http://schemas.openxmlformats.org/package/2006/metadata/core-properties"/>
    <ds:schemaRef ds:uri="http://purl.org/dc/dcmitype/"/>
    <ds:schemaRef ds:uri="http://schemas.microsoft.com/office/infopath/2007/PartnerControls"/>
    <ds:schemaRef ds:uri="http://purl.org/dc/elements/1.1/"/>
    <ds:schemaRef ds:uri="http://purl.org/dc/terms/"/>
    <ds:schemaRef ds:uri="4b61207a-1ddb-4164-80db-6e6a79f1cac0"/>
    <ds:schemaRef ds:uri="http://schemas.microsoft.com/office/2006/documentManagement/types"/>
    <ds:schemaRef ds:uri="43018928-49a9-4be7-95db-dbc31a4810a6"/>
    <ds:schemaRef ds:uri="77145e5b-2868-409f-b93d-4ab2614222b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317</TotalTime>
  <Words>2234</Words>
  <Application>Microsoft Office PowerPoint</Application>
  <PresentationFormat>Widescreen</PresentationFormat>
  <Paragraphs>406</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GOTHAM-BOOK</vt:lpstr>
      <vt:lpstr>GOTHAM-MEDIUM</vt:lpstr>
      <vt:lpstr>Omnes</vt:lpstr>
      <vt:lpstr>Symbol</vt:lpstr>
      <vt:lpstr>Trajan Pro 3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Mellows</dc:creator>
  <cp:lastModifiedBy>Michelle Andrews</cp:lastModifiedBy>
  <cp:revision>40</cp:revision>
  <dcterms:created xsi:type="dcterms:W3CDTF">2023-04-11T15:23:53Z</dcterms:created>
  <dcterms:modified xsi:type="dcterms:W3CDTF">2024-09-06T13:53:36Z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0x0101000EDA2E87644B8D4DA0E92F5C90A58AB3</vt:lpwstr>
  </property>
  <property fmtid="{D5CDD505-2E9C-101B-9397-08002B2CF9AE}" pid="3" name="MediaServiceImageTags">
    <vt:lpwstr/>
  </property>
</Properties>
</file>